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1080" r:id="rId3"/>
    <p:sldId id="1078" r:id="rId4"/>
    <p:sldId id="2564" r:id="rId5"/>
    <p:sldId id="2568" r:id="rId6"/>
    <p:sldId id="2569" r:id="rId7"/>
    <p:sldId id="2571" r:id="rId8"/>
    <p:sldId id="2572" r:id="rId9"/>
    <p:sldId id="2574" r:id="rId10"/>
    <p:sldId id="2575" r:id="rId11"/>
    <p:sldId id="2585" r:id="rId12"/>
    <p:sldId id="2580" r:id="rId13"/>
    <p:sldId id="2581" r:id="rId14"/>
    <p:sldId id="2586" r:id="rId15"/>
    <p:sldId id="2583" r:id="rId16"/>
    <p:sldId id="2584" r:id="rId17"/>
    <p:sldId id="2591" r:id="rId18"/>
    <p:sldId id="26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7D2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B158A-0BF0-46AB-B6F1-1C879D1A054B}" v="44" dt="2025-03-03T09:38:15.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3" d="2"/>
        <a:sy n="3" d="2"/>
      </p:scale>
      <p:origin x="0" y="-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Fresolone" userId="8ccf60a7-b032-4eb0-88cf-5cc3002846f1" providerId="ADAL" clId="{C7BB158A-0BF0-46AB-B6F1-1C879D1A054B}"/>
    <pc:docChg chg="undo redo custSel addSld delSld modSld sldOrd">
      <pc:chgData name="Alberto Fresolone" userId="8ccf60a7-b032-4eb0-88cf-5cc3002846f1" providerId="ADAL" clId="{C7BB158A-0BF0-46AB-B6F1-1C879D1A054B}" dt="2025-03-05T12:55:04.948" v="220"/>
      <pc:docMkLst>
        <pc:docMk/>
      </pc:docMkLst>
      <pc:sldChg chg="del">
        <pc:chgData name="Alberto Fresolone" userId="8ccf60a7-b032-4eb0-88cf-5cc3002846f1" providerId="ADAL" clId="{C7BB158A-0BF0-46AB-B6F1-1C879D1A054B}" dt="2025-03-03T09:04:12.328" v="0" actId="47"/>
        <pc:sldMkLst>
          <pc:docMk/>
          <pc:sldMk cId="4214430234" sldId="686"/>
        </pc:sldMkLst>
      </pc:sldChg>
      <pc:sldChg chg="del">
        <pc:chgData name="Alberto Fresolone" userId="8ccf60a7-b032-4eb0-88cf-5cc3002846f1" providerId="ADAL" clId="{C7BB158A-0BF0-46AB-B6F1-1C879D1A054B}" dt="2025-03-03T09:04:12.328" v="0" actId="47"/>
        <pc:sldMkLst>
          <pc:docMk/>
          <pc:sldMk cId="1111866007" sldId="1046"/>
        </pc:sldMkLst>
      </pc:sldChg>
      <pc:sldChg chg="del">
        <pc:chgData name="Alberto Fresolone" userId="8ccf60a7-b032-4eb0-88cf-5cc3002846f1" providerId="ADAL" clId="{C7BB158A-0BF0-46AB-B6F1-1C879D1A054B}" dt="2025-03-03T09:04:12.328" v="0" actId="47"/>
        <pc:sldMkLst>
          <pc:docMk/>
          <pc:sldMk cId="423135974" sldId="1047"/>
        </pc:sldMkLst>
      </pc:sldChg>
      <pc:sldChg chg="del">
        <pc:chgData name="Alberto Fresolone" userId="8ccf60a7-b032-4eb0-88cf-5cc3002846f1" providerId="ADAL" clId="{C7BB158A-0BF0-46AB-B6F1-1C879D1A054B}" dt="2025-03-03T09:04:12.328" v="0" actId="47"/>
        <pc:sldMkLst>
          <pc:docMk/>
          <pc:sldMk cId="3571237339" sldId="1048"/>
        </pc:sldMkLst>
      </pc:sldChg>
      <pc:sldChg chg="del">
        <pc:chgData name="Alberto Fresolone" userId="8ccf60a7-b032-4eb0-88cf-5cc3002846f1" providerId="ADAL" clId="{C7BB158A-0BF0-46AB-B6F1-1C879D1A054B}" dt="2025-03-03T09:04:12.328" v="0" actId="47"/>
        <pc:sldMkLst>
          <pc:docMk/>
          <pc:sldMk cId="3836954531" sldId="1052"/>
        </pc:sldMkLst>
      </pc:sldChg>
      <pc:sldChg chg="del">
        <pc:chgData name="Alberto Fresolone" userId="8ccf60a7-b032-4eb0-88cf-5cc3002846f1" providerId="ADAL" clId="{C7BB158A-0BF0-46AB-B6F1-1C879D1A054B}" dt="2025-03-03T09:04:12.328" v="0" actId="47"/>
        <pc:sldMkLst>
          <pc:docMk/>
          <pc:sldMk cId="1673043612" sldId="1055"/>
        </pc:sldMkLst>
      </pc:sldChg>
      <pc:sldChg chg="del">
        <pc:chgData name="Alberto Fresolone" userId="8ccf60a7-b032-4eb0-88cf-5cc3002846f1" providerId="ADAL" clId="{C7BB158A-0BF0-46AB-B6F1-1C879D1A054B}" dt="2025-03-03T09:04:12.328" v="0" actId="47"/>
        <pc:sldMkLst>
          <pc:docMk/>
          <pc:sldMk cId="1211541743" sldId="1056"/>
        </pc:sldMkLst>
      </pc:sldChg>
      <pc:sldChg chg="del">
        <pc:chgData name="Alberto Fresolone" userId="8ccf60a7-b032-4eb0-88cf-5cc3002846f1" providerId="ADAL" clId="{C7BB158A-0BF0-46AB-B6F1-1C879D1A054B}" dt="2025-03-03T09:04:12.328" v="0" actId="47"/>
        <pc:sldMkLst>
          <pc:docMk/>
          <pc:sldMk cId="1462043992" sldId="1057"/>
        </pc:sldMkLst>
      </pc:sldChg>
      <pc:sldChg chg="del">
        <pc:chgData name="Alberto Fresolone" userId="8ccf60a7-b032-4eb0-88cf-5cc3002846f1" providerId="ADAL" clId="{C7BB158A-0BF0-46AB-B6F1-1C879D1A054B}" dt="2025-03-03T09:04:12.328" v="0" actId="47"/>
        <pc:sldMkLst>
          <pc:docMk/>
          <pc:sldMk cId="3876747529" sldId="1058"/>
        </pc:sldMkLst>
      </pc:sldChg>
      <pc:sldChg chg="del">
        <pc:chgData name="Alberto Fresolone" userId="8ccf60a7-b032-4eb0-88cf-5cc3002846f1" providerId="ADAL" clId="{C7BB158A-0BF0-46AB-B6F1-1C879D1A054B}" dt="2025-03-03T09:04:12.328" v="0" actId="47"/>
        <pc:sldMkLst>
          <pc:docMk/>
          <pc:sldMk cId="2800601216" sldId="1059"/>
        </pc:sldMkLst>
      </pc:sldChg>
      <pc:sldChg chg="del">
        <pc:chgData name="Alberto Fresolone" userId="8ccf60a7-b032-4eb0-88cf-5cc3002846f1" providerId="ADAL" clId="{C7BB158A-0BF0-46AB-B6F1-1C879D1A054B}" dt="2025-03-03T09:04:12.328" v="0" actId="47"/>
        <pc:sldMkLst>
          <pc:docMk/>
          <pc:sldMk cId="4131070202" sldId="1076"/>
        </pc:sldMkLst>
      </pc:sldChg>
      <pc:sldChg chg="modSp mod ord">
        <pc:chgData name="Alberto Fresolone" userId="8ccf60a7-b032-4eb0-88cf-5cc3002846f1" providerId="ADAL" clId="{C7BB158A-0BF0-46AB-B6F1-1C879D1A054B}" dt="2025-03-03T09:40:16.391" v="205" actId="1076"/>
        <pc:sldMkLst>
          <pc:docMk/>
          <pc:sldMk cId="4129752819" sldId="1078"/>
        </pc:sldMkLst>
        <pc:spChg chg="mod">
          <ac:chgData name="Alberto Fresolone" userId="8ccf60a7-b032-4eb0-88cf-5cc3002846f1" providerId="ADAL" clId="{C7BB158A-0BF0-46AB-B6F1-1C879D1A054B}" dt="2025-03-03T09:40:16.391" v="205" actId="1076"/>
          <ac:spMkLst>
            <pc:docMk/>
            <pc:sldMk cId="4129752819" sldId="1078"/>
            <ac:spMk id="53" creationId="{A78B1C4D-6F9B-96C8-17DA-D491087179BF}"/>
          </ac:spMkLst>
        </pc:spChg>
      </pc:sldChg>
      <pc:sldChg chg="del">
        <pc:chgData name="Alberto Fresolone" userId="8ccf60a7-b032-4eb0-88cf-5cc3002846f1" providerId="ADAL" clId="{C7BB158A-0BF0-46AB-B6F1-1C879D1A054B}" dt="2025-03-03T09:12:06.434" v="44" actId="2696"/>
        <pc:sldMkLst>
          <pc:docMk/>
          <pc:sldMk cId="575796263" sldId="1079"/>
        </pc:sldMkLst>
      </pc:sldChg>
      <pc:sldChg chg="addSp delSp modSp new mod delAnim modAnim modNotesTx">
        <pc:chgData name="Alberto Fresolone" userId="8ccf60a7-b032-4eb0-88cf-5cc3002846f1" providerId="ADAL" clId="{C7BB158A-0BF0-46AB-B6F1-1C879D1A054B}" dt="2025-03-05T12:55:04.948" v="220"/>
        <pc:sldMkLst>
          <pc:docMk/>
          <pc:sldMk cId="4066562604" sldId="1080"/>
        </pc:sldMkLst>
        <pc:spChg chg="add mod">
          <ac:chgData name="Alberto Fresolone" userId="8ccf60a7-b032-4eb0-88cf-5cc3002846f1" providerId="ADAL" clId="{C7BB158A-0BF0-46AB-B6F1-1C879D1A054B}" dt="2025-03-03T09:10:50.861" v="30"/>
          <ac:spMkLst>
            <pc:docMk/>
            <pc:sldMk cId="4066562604" sldId="1080"/>
            <ac:spMk id="9" creationId="{00B9A5CC-7690-23F7-01C7-C0FB74A52C29}"/>
          </ac:spMkLst>
        </pc:spChg>
        <pc:spChg chg="add mod">
          <ac:chgData name="Alberto Fresolone" userId="8ccf60a7-b032-4eb0-88cf-5cc3002846f1" providerId="ADAL" clId="{C7BB158A-0BF0-46AB-B6F1-1C879D1A054B}" dt="2025-03-03T09:10:50.861" v="30"/>
          <ac:spMkLst>
            <pc:docMk/>
            <pc:sldMk cId="4066562604" sldId="1080"/>
            <ac:spMk id="10" creationId="{41D34C07-0BFC-79ED-CDAF-329722898DD3}"/>
          </ac:spMkLst>
        </pc:spChg>
        <pc:spChg chg="add mod">
          <ac:chgData name="Alberto Fresolone" userId="8ccf60a7-b032-4eb0-88cf-5cc3002846f1" providerId="ADAL" clId="{C7BB158A-0BF0-46AB-B6F1-1C879D1A054B}" dt="2025-03-03T09:10:50.861" v="30"/>
          <ac:spMkLst>
            <pc:docMk/>
            <pc:sldMk cId="4066562604" sldId="1080"/>
            <ac:spMk id="11" creationId="{976562D4-584D-9119-A20F-E31B60CAD6D0}"/>
          </ac:spMkLst>
        </pc:spChg>
        <pc:picChg chg="add mod">
          <ac:chgData name="Alberto Fresolone" userId="8ccf60a7-b032-4eb0-88cf-5cc3002846f1" providerId="ADAL" clId="{C7BB158A-0BF0-46AB-B6F1-1C879D1A054B}" dt="2025-03-03T09:13:27.488" v="69" actId="1076"/>
          <ac:picMkLst>
            <pc:docMk/>
            <pc:sldMk cId="4066562604" sldId="1080"/>
            <ac:picMk id="7" creationId="{F4B869A9-4A2B-9E9B-D821-1FA821BD3617}"/>
          </ac:picMkLst>
        </pc:picChg>
        <pc:picChg chg="add mod">
          <ac:chgData name="Alberto Fresolone" userId="8ccf60a7-b032-4eb0-88cf-5cc3002846f1" providerId="ADAL" clId="{C7BB158A-0BF0-46AB-B6F1-1C879D1A054B}" dt="2025-03-03T09:13:34.971" v="72" actId="1076"/>
          <ac:picMkLst>
            <pc:docMk/>
            <pc:sldMk cId="4066562604" sldId="1080"/>
            <ac:picMk id="12" creationId="{D973CA15-B341-7BF9-E995-079E583D572B}"/>
          </ac:picMkLst>
        </pc:picChg>
      </pc:sldChg>
      <pc:sldChg chg="addSp delSp modSp new del mod">
        <pc:chgData name="Alberto Fresolone" userId="8ccf60a7-b032-4eb0-88cf-5cc3002846f1" providerId="ADAL" clId="{C7BB158A-0BF0-46AB-B6F1-1C879D1A054B}" dt="2025-03-03T09:07:13.002" v="17" actId="47"/>
        <pc:sldMkLst>
          <pc:docMk/>
          <pc:sldMk cId="834294519" sldId="1081"/>
        </pc:sldMkLst>
      </pc:sldChg>
      <pc:sldChg chg="addSp delSp modSp new del mod">
        <pc:chgData name="Alberto Fresolone" userId="8ccf60a7-b032-4eb0-88cf-5cc3002846f1" providerId="ADAL" clId="{C7BB158A-0BF0-46AB-B6F1-1C879D1A054B}" dt="2025-03-03T09:10:25.662" v="27" actId="680"/>
        <pc:sldMkLst>
          <pc:docMk/>
          <pc:sldMk cId="941430923" sldId="1081"/>
        </pc:sldMkLst>
      </pc:sldChg>
      <pc:sldChg chg="delSp modSp add mod setBg delDesignElem">
        <pc:chgData name="Alberto Fresolone" userId="8ccf60a7-b032-4eb0-88cf-5cc3002846f1" providerId="ADAL" clId="{C7BB158A-0BF0-46AB-B6F1-1C879D1A054B}" dt="2025-03-03T09:29:53.623" v="80" actId="1076"/>
        <pc:sldMkLst>
          <pc:docMk/>
          <pc:sldMk cId="573494250" sldId="2564"/>
        </pc:sldMkLst>
        <pc:spChg chg="mod">
          <ac:chgData name="Alberto Fresolone" userId="8ccf60a7-b032-4eb0-88cf-5cc3002846f1" providerId="ADAL" clId="{C7BB158A-0BF0-46AB-B6F1-1C879D1A054B}" dt="2025-03-03T09:29:53.623" v="80" actId="1076"/>
          <ac:spMkLst>
            <pc:docMk/>
            <pc:sldMk cId="573494250" sldId="2564"/>
            <ac:spMk id="2" creationId="{09914E2E-6F40-507C-E757-6394E4FAC4D5}"/>
          </ac:spMkLst>
        </pc:spChg>
        <pc:spChg chg="mod">
          <ac:chgData name="Alberto Fresolone" userId="8ccf60a7-b032-4eb0-88cf-5cc3002846f1" providerId="ADAL" clId="{C7BB158A-0BF0-46AB-B6F1-1C879D1A054B}" dt="2025-03-03T09:29:50.471" v="79" actId="1076"/>
          <ac:spMkLst>
            <pc:docMk/>
            <pc:sldMk cId="573494250" sldId="2564"/>
            <ac:spMk id="4" creationId="{AE18B724-2EB1-55EC-72BC-A35A8DF4DA1D}"/>
          </ac:spMkLst>
        </pc:spChg>
      </pc:sldChg>
      <pc:sldChg chg="delSp modSp add mod setBg delDesignElem">
        <pc:chgData name="Alberto Fresolone" userId="8ccf60a7-b032-4eb0-88cf-5cc3002846f1" providerId="ADAL" clId="{C7BB158A-0BF0-46AB-B6F1-1C879D1A054B}" dt="2025-03-03T09:30:35.924" v="88" actId="14100"/>
        <pc:sldMkLst>
          <pc:docMk/>
          <pc:sldMk cId="3515442816" sldId="2568"/>
        </pc:sldMkLst>
        <pc:spChg chg="mod">
          <ac:chgData name="Alberto Fresolone" userId="8ccf60a7-b032-4eb0-88cf-5cc3002846f1" providerId="ADAL" clId="{C7BB158A-0BF0-46AB-B6F1-1C879D1A054B}" dt="2025-03-03T09:30:24.390" v="84" actId="14100"/>
          <ac:spMkLst>
            <pc:docMk/>
            <pc:sldMk cId="3515442816" sldId="2568"/>
            <ac:spMk id="2" creationId="{A953CFE9-F669-0EBB-942B-5F38FF4B48F2}"/>
          </ac:spMkLst>
        </pc:spChg>
        <pc:spChg chg="mod">
          <ac:chgData name="Alberto Fresolone" userId="8ccf60a7-b032-4eb0-88cf-5cc3002846f1" providerId="ADAL" clId="{C7BB158A-0BF0-46AB-B6F1-1C879D1A054B}" dt="2025-03-03T09:30:35.924" v="88" actId="14100"/>
          <ac:spMkLst>
            <pc:docMk/>
            <pc:sldMk cId="3515442816" sldId="2568"/>
            <ac:spMk id="4" creationId="{47FADE00-95F1-9DE5-E27E-1BEDFE349150}"/>
          </ac:spMkLst>
        </pc:spChg>
      </pc:sldChg>
      <pc:sldChg chg="delSp modSp add mod setBg delDesignElem">
        <pc:chgData name="Alberto Fresolone" userId="8ccf60a7-b032-4eb0-88cf-5cc3002846f1" providerId="ADAL" clId="{C7BB158A-0BF0-46AB-B6F1-1C879D1A054B}" dt="2025-03-03T09:31:05.310" v="96" actId="14100"/>
        <pc:sldMkLst>
          <pc:docMk/>
          <pc:sldMk cId="3110311078" sldId="2569"/>
        </pc:sldMkLst>
        <pc:spChg chg="mod">
          <ac:chgData name="Alberto Fresolone" userId="8ccf60a7-b032-4eb0-88cf-5cc3002846f1" providerId="ADAL" clId="{C7BB158A-0BF0-46AB-B6F1-1C879D1A054B}" dt="2025-03-03T09:31:05.310" v="96" actId="14100"/>
          <ac:spMkLst>
            <pc:docMk/>
            <pc:sldMk cId="3110311078" sldId="2569"/>
            <ac:spMk id="2" creationId="{05B1EEE9-C128-8168-D6D5-5B0807BC80E0}"/>
          </ac:spMkLst>
        </pc:spChg>
        <pc:spChg chg="mod">
          <ac:chgData name="Alberto Fresolone" userId="8ccf60a7-b032-4eb0-88cf-5cc3002846f1" providerId="ADAL" clId="{C7BB158A-0BF0-46AB-B6F1-1C879D1A054B}" dt="2025-03-03T09:30:57.915" v="95" actId="403"/>
          <ac:spMkLst>
            <pc:docMk/>
            <pc:sldMk cId="3110311078" sldId="2569"/>
            <ac:spMk id="4" creationId="{DB3EDE5D-A8DC-EAF4-3F36-C7FD75A131B7}"/>
          </ac:spMkLst>
        </pc:spChg>
      </pc:sldChg>
      <pc:sldChg chg="delSp modSp add mod setBg delDesignElem">
        <pc:chgData name="Alberto Fresolone" userId="8ccf60a7-b032-4eb0-88cf-5cc3002846f1" providerId="ADAL" clId="{C7BB158A-0BF0-46AB-B6F1-1C879D1A054B}" dt="2025-03-03T09:31:47.523" v="105" actId="255"/>
        <pc:sldMkLst>
          <pc:docMk/>
          <pc:sldMk cId="2291737180" sldId="2571"/>
        </pc:sldMkLst>
        <pc:spChg chg="mod">
          <ac:chgData name="Alberto Fresolone" userId="8ccf60a7-b032-4eb0-88cf-5cc3002846f1" providerId="ADAL" clId="{C7BB158A-0BF0-46AB-B6F1-1C879D1A054B}" dt="2025-03-03T09:31:47.523" v="105" actId="255"/>
          <ac:spMkLst>
            <pc:docMk/>
            <pc:sldMk cId="2291737180" sldId="2571"/>
            <ac:spMk id="4" creationId="{54038FB6-15A4-D0BD-41AD-36679341AFE3}"/>
          </ac:spMkLst>
        </pc:spChg>
      </pc:sldChg>
      <pc:sldChg chg="delSp modSp add mod setBg delDesignElem">
        <pc:chgData name="Alberto Fresolone" userId="8ccf60a7-b032-4eb0-88cf-5cc3002846f1" providerId="ADAL" clId="{C7BB158A-0BF0-46AB-B6F1-1C879D1A054B}" dt="2025-03-03T09:32:20.916" v="114" actId="1076"/>
        <pc:sldMkLst>
          <pc:docMk/>
          <pc:sldMk cId="5610799" sldId="2572"/>
        </pc:sldMkLst>
        <pc:spChg chg="mod">
          <ac:chgData name="Alberto Fresolone" userId="8ccf60a7-b032-4eb0-88cf-5cc3002846f1" providerId="ADAL" clId="{C7BB158A-0BF0-46AB-B6F1-1C879D1A054B}" dt="2025-03-03T09:32:20.916" v="114" actId="1076"/>
          <ac:spMkLst>
            <pc:docMk/>
            <pc:sldMk cId="5610799" sldId="2572"/>
            <ac:spMk id="2" creationId="{9C86B4F2-5199-D625-483F-B9164079267D}"/>
          </ac:spMkLst>
        </pc:spChg>
        <pc:spChg chg="mod">
          <ac:chgData name="Alberto Fresolone" userId="8ccf60a7-b032-4eb0-88cf-5cc3002846f1" providerId="ADAL" clId="{C7BB158A-0BF0-46AB-B6F1-1C879D1A054B}" dt="2025-03-03T09:32:16.390" v="113" actId="403"/>
          <ac:spMkLst>
            <pc:docMk/>
            <pc:sldMk cId="5610799" sldId="2572"/>
            <ac:spMk id="4" creationId="{D97E257F-84E0-77D8-6633-176BDA6991BD}"/>
          </ac:spMkLst>
        </pc:spChg>
      </pc:sldChg>
      <pc:sldChg chg="delSp modSp add mod setBg delDesignElem">
        <pc:chgData name="Alberto Fresolone" userId="8ccf60a7-b032-4eb0-88cf-5cc3002846f1" providerId="ADAL" clId="{C7BB158A-0BF0-46AB-B6F1-1C879D1A054B}" dt="2025-03-03T09:32:46.451" v="122" actId="14100"/>
        <pc:sldMkLst>
          <pc:docMk/>
          <pc:sldMk cId="3450451561" sldId="2574"/>
        </pc:sldMkLst>
        <pc:spChg chg="mod">
          <ac:chgData name="Alberto Fresolone" userId="8ccf60a7-b032-4eb0-88cf-5cc3002846f1" providerId="ADAL" clId="{C7BB158A-0BF0-46AB-B6F1-1C879D1A054B}" dt="2025-03-03T09:32:46.451" v="122" actId="14100"/>
          <ac:spMkLst>
            <pc:docMk/>
            <pc:sldMk cId="3450451561" sldId="2574"/>
            <ac:spMk id="2" creationId="{CF431A2B-C7DC-A568-360E-1EADE65C0A75}"/>
          </ac:spMkLst>
        </pc:spChg>
        <pc:spChg chg="mod">
          <ac:chgData name="Alberto Fresolone" userId="8ccf60a7-b032-4eb0-88cf-5cc3002846f1" providerId="ADAL" clId="{C7BB158A-0BF0-46AB-B6F1-1C879D1A054B}" dt="2025-03-03T09:32:43.590" v="121" actId="403"/>
          <ac:spMkLst>
            <pc:docMk/>
            <pc:sldMk cId="3450451561" sldId="2574"/>
            <ac:spMk id="4" creationId="{93664DA2-42F2-8615-16BD-4456853F2209}"/>
          </ac:spMkLst>
        </pc:spChg>
      </pc:sldChg>
      <pc:sldChg chg="delSp modSp add mod setBg delDesignElem">
        <pc:chgData name="Alberto Fresolone" userId="8ccf60a7-b032-4eb0-88cf-5cc3002846f1" providerId="ADAL" clId="{C7BB158A-0BF0-46AB-B6F1-1C879D1A054B}" dt="2025-03-03T09:32:59.962" v="128" actId="1076"/>
        <pc:sldMkLst>
          <pc:docMk/>
          <pc:sldMk cId="1904323209" sldId="2575"/>
        </pc:sldMkLst>
        <pc:spChg chg="mod">
          <ac:chgData name="Alberto Fresolone" userId="8ccf60a7-b032-4eb0-88cf-5cc3002846f1" providerId="ADAL" clId="{C7BB158A-0BF0-46AB-B6F1-1C879D1A054B}" dt="2025-03-03T09:32:59.962" v="128" actId="1076"/>
          <ac:spMkLst>
            <pc:docMk/>
            <pc:sldMk cId="1904323209" sldId="2575"/>
            <ac:spMk id="2" creationId="{9B45CB9A-C3D0-84F8-2E97-8654195DDA23}"/>
          </ac:spMkLst>
        </pc:spChg>
        <pc:spChg chg="mod">
          <ac:chgData name="Alberto Fresolone" userId="8ccf60a7-b032-4eb0-88cf-5cc3002846f1" providerId="ADAL" clId="{C7BB158A-0BF0-46AB-B6F1-1C879D1A054B}" dt="2025-03-03T09:32:56.638" v="127" actId="403"/>
          <ac:spMkLst>
            <pc:docMk/>
            <pc:sldMk cId="1904323209" sldId="2575"/>
            <ac:spMk id="4" creationId="{594435EC-3AF1-D1B2-1408-207365EE685B}"/>
          </ac:spMkLst>
        </pc:spChg>
      </pc:sldChg>
      <pc:sldChg chg="delSp add del setBg delDesignElem">
        <pc:chgData name="Alberto Fresolone" userId="8ccf60a7-b032-4eb0-88cf-5cc3002846f1" providerId="ADAL" clId="{C7BB158A-0BF0-46AB-B6F1-1C879D1A054B}" dt="2025-03-03T09:34:13.272" v="137" actId="47"/>
        <pc:sldMkLst>
          <pc:docMk/>
          <pc:sldMk cId="4054495470" sldId="2579"/>
        </pc:sldMkLst>
      </pc:sldChg>
      <pc:sldChg chg="delSp modSp add mod setBg delDesignElem">
        <pc:chgData name="Alberto Fresolone" userId="8ccf60a7-b032-4eb0-88cf-5cc3002846f1" providerId="ADAL" clId="{C7BB158A-0BF0-46AB-B6F1-1C879D1A054B}" dt="2025-03-03T09:34:37.026" v="160" actId="403"/>
        <pc:sldMkLst>
          <pc:docMk/>
          <pc:sldMk cId="386288094" sldId="2580"/>
        </pc:sldMkLst>
        <pc:spChg chg="mod">
          <ac:chgData name="Alberto Fresolone" userId="8ccf60a7-b032-4eb0-88cf-5cc3002846f1" providerId="ADAL" clId="{C7BB158A-0BF0-46AB-B6F1-1C879D1A054B}" dt="2025-03-03T09:34:33.532" v="158" actId="1076"/>
          <ac:spMkLst>
            <pc:docMk/>
            <pc:sldMk cId="386288094" sldId="2580"/>
            <ac:spMk id="2" creationId="{6BE30974-2C77-4905-ED8E-CE4AAF84A26F}"/>
          </ac:spMkLst>
        </pc:spChg>
        <pc:spChg chg="mod">
          <ac:chgData name="Alberto Fresolone" userId="8ccf60a7-b032-4eb0-88cf-5cc3002846f1" providerId="ADAL" clId="{C7BB158A-0BF0-46AB-B6F1-1C879D1A054B}" dt="2025-03-03T09:34:37.026" v="160" actId="403"/>
          <ac:spMkLst>
            <pc:docMk/>
            <pc:sldMk cId="386288094" sldId="2580"/>
            <ac:spMk id="4" creationId="{4E746DF2-1453-6C07-C1B0-BB81B098C08A}"/>
          </ac:spMkLst>
        </pc:spChg>
      </pc:sldChg>
      <pc:sldChg chg="delSp modSp add mod setBg delDesignElem">
        <pc:chgData name="Alberto Fresolone" userId="8ccf60a7-b032-4eb0-88cf-5cc3002846f1" providerId="ADAL" clId="{C7BB158A-0BF0-46AB-B6F1-1C879D1A054B}" dt="2025-03-03T09:34:58.714" v="163" actId="403"/>
        <pc:sldMkLst>
          <pc:docMk/>
          <pc:sldMk cId="690036638" sldId="2581"/>
        </pc:sldMkLst>
        <pc:spChg chg="mod">
          <ac:chgData name="Alberto Fresolone" userId="8ccf60a7-b032-4eb0-88cf-5cc3002846f1" providerId="ADAL" clId="{C7BB158A-0BF0-46AB-B6F1-1C879D1A054B}" dt="2025-03-03T09:34:54.109" v="161" actId="1076"/>
          <ac:spMkLst>
            <pc:docMk/>
            <pc:sldMk cId="690036638" sldId="2581"/>
            <ac:spMk id="2" creationId="{BE3CF498-D6A2-254A-2C74-D8086A43E348}"/>
          </ac:spMkLst>
        </pc:spChg>
        <pc:spChg chg="mod">
          <ac:chgData name="Alberto Fresolone" userId="8ccf60a7-b032-4eb0-88cf-5cc3002846f1" providerId="ADAL" clId="{C7BB158A-0BF0-46AB-B6F1-1C879D1A054B}" dt="2025-03-03T09:34:58.714" v="163" actId="403"/>
          <ac:spMkLst>
            <pc:docMk/>
            <pc:sldMk cId="690036638" sldId="2581"/>
            <ac:spMk id="4" creationId="{76FB4189-A9C3-7933-8C20-A52E06CC26FD}"/>
          </ac:spMkLst>
        </pc:spChg>
      </pc:sldChg>
      <pc:sldChg chg="delSp add del setBg delDesignElem">
        <pc:chgData name="Alberto Fresolone" userId="8ccf60a7-b032-4eb0-88cf-5cc3002846f1" providerId="ADAL" clId="{C7BB158A-0BF0-46AB-B6F1-1C879D1A054B}" dt="2025-03-03T09:35:05.545" v="164" actId="47"/>
        <pc:sldMkLst>
          <pc:docMk/>
          <pc:sldMk cId="1010066435" sldId="2582"/>
        </pc:sldMkLst>
      </pc:sldChg>
      <pc:sldChg chg="delSp modSp add mod setBg delDesignElem">
        <pc:chgData name="Alberto Fresolone" userId="8ccf60a7-b032-4eb0-88cf-5cc3002846f1" providerId="ADAL" clId="{C7BB158A-0BF0-46AB-B6F1-1C879D1A054B}" dt="2025-03-03T09:35:36.391" v="180" actId="14100"/>
        <pc:sldMkLst>
          <pc:docMk/>
          <pc:sldMk cId="1535722140" sldId="2583"/>
        </pc:sldMkLst>
        <pc:spChg chg="mod">
          <ac:chgData name="Alberto Fresolone" userId="8ccf60a7-b032-4eb0-88cf-5cc3002846f1" providerId="ADAL" clId="{C7BB158A-0BF0-46AB-B6F1-1C879D1A054B}" dt="2025-03-03T09:35:21.823" v="175" actId="14100"/>
          <ac:spMkLst>
            <pc:docMk/>
            <pc:sldMk cId="1535722140" sldId="2583"/>
            <ac:spMk id="2" creationId="{03F4B1B0-5E3C-87A1-A7DC-B21C00D7F4DF}"/>
          </ac:spMkLst>
        </pc:spChg>
        <pc:spChg chg="mod">
          <ac:chgData name="Alberto Fresolone" userId="8ccf60a7-b032-4eb0-88cf-5cc3002846f1" providerId="ADAL" clId="{C7BB158A-0BF0-46AB-B6F1-1C879D1A054B}" dt="2025-03-03T09:35:36.391" v="180" actId="14100"/>
          <ac:spMkLst>
            <pc:docMk/>
            <pc:sldMk cId="1535722140" sldId="2583"/>
            <ac:spMk id="4" creationId="{F1E01318-DC0F-CB89-26F4-9D79C3D7EA81}"/>
          </ac:spMkLst>
        </pc:spChg>
      </pc:sldChg>
      <pc:sldChg chg="delSp modSp add mod setBg delDesignElem">
        <pc:chgData name="Alberto Fresolone" userId="8ccf60a7-b032-4eb0-88cf-5cc3002846f1" providerId="ADAL" clId="{C7BB158A-0BF0-46AB-B6F1-1C879D1A054B}" dt="2025-03-03T09:35:49.605" v="183" actId="403"/>
        <pc:sldMkLst>
          <pc:docMk/>
          <pc:sldMk cId="2812163967" sldId="2584"/>
        </pc:sldMkLst>
        <pc:spChg chg="mod">
          <ac:chgData name="Alberto Fresolone" userId="8ccf60a7-b032-4eb0-88cf-5cc3002846f1" providerId="ADAL" clId="{C7BB158A-0BF0-46AB-B6F1-1C879D1A054B}" dt="2025-03-03T09:35:46.154" v="181" actId="1076"/>
          <ac:spMkLst>
            <pc:docMk/>
            <pc:sldMk cId="2812163967" sldId="2584"/>
            <ac:spMk id="2" creationId="{DAB75789-057C-C85E-FA00-E3F80C02D750}"/>
          </ac:spMkLst>
        </pc:spChg>
        <pc:spChg chg="mod">
          <ac:chgData name="Alberto Fresolone" userId="8ccf60a7-b032-4eb0-88cf-5cc3002846f1" providerId="ADAL" clId="{C7BB158A-0BF0-46AB-B6F1-1C879D1A054B}" dt="2025-03-03T09:35:49.605" v="183" actId="403"/>
          <ac:spMkLst>
            <pc:docMk/>
            <pc:sldMk cId="2812163967" sldId="2584"/>
            <ac:spMk id="4" creationId="{BE2DF0EA-24B3-5843-1CB8-39D93FE76CAE}"/>
          </ac:spMkLst>
        </pc:spChg>
      </pc:sldChg>
      <pc:sldChg chg="addSp modSp new mod">
        <pc:chgData name="Alberto Fresolone" userId="8ccf60a7-b032-4eb0-88cf-5cc3002846f1" providerId="ADAL" clId="{C7BB158A-0BF0-46AB-B6F1-1C879D1A054B}" dt="2025-03-03T09:38:08.275" v="200" actId="14100"/>
        <pc:sldMkLst>
          <pc:docMk/>
          <pc:sldMk cId="458973138" sldId="2585"/>
        </pc:sldMkLst>
        <pc:spChg chg="mod">
          <ac:chgData name="Alberto Fresolone" userId="8ccf60a7-b032-4eb0-88cf-5cc3002846f1" providerId="ADAL" clId="{C7BB158A-0BF0-46AB-B6F1-1C879D1A054B}" dt="2025-03-03T09:34:27.342" v="157" actId="403"/>
          <ac:spMkLst>
            <pc:docMk/>
            <pc:sldMk cId="458973138" sldId="2585"/>
            <ac:spMk id="2" creationId="{16E2BA91-971A-29B0-697A-8F40411749FB}"/>
          </ac:spMkLst>
        </pc:spChg>
        <pc:picChg chg="add mod">
          <ac:chgData name="Alberto Fresolone" userId="8ccf60a7-b032-4eb0-88cf-5cc3002846f1" providerId="ADAL" clId="{C7BB158A-0BF0-46AB-B6F1-1C879D1A054B}" dt="2025-03-03T09:38:08.275" v="200" actId="14100"/>
          <ac:picMkLst>
            <pc:docMk/>
            <pc:sldMk cId="458973138" sldId="2585"/>
            <ac:picMk id="4" creationId="{1F0E4EED-BAAC-166D-A7B8-00F4D4A537E0}"/>
          </ac:picMkLst>
        </pc:picChg>
      </pc:sldChg>
      <pc:sldChg chg="addSp modSp add mod ord">
        <pc:chgData name="Alberto Fresolone" userId="8ccf60a7-b032-4eb0-88cf-5cc3002846f1" providerId="ADAL" clId="{C7BB158A-0BF0-46AB-B6F1-1C879D1A054B}" dt="2025-03-03T09:38:15.727" v="201"/>
        <pc:sldMkLst>
          <pc:docMk/>
          <pc:sldMk cId="3457554248" sldId="2586"/>
        </pc:sldMkLst>
        <pc:spChg chg="mod">
          <ac:chgData name="Alberto Fresolone" userId="8ccf60a7-b032-4eb0-88cf-5cc3002846f1" providerId="ADAL" clId="{C7BB158A-0BF0-46AB-B6F1-1C879D1A054B}" dt="2025-03-03T09:35:12.890" v="173" actId="20577"/>
          <ac:spMkLst>
            <pc:docMk/>
            <pc:sldMk cId="3457554248" sldId="2586"/>
            <ac:spMk id="2" creationId="{BC9CB1E2-5E3E-779D-7EC2-BCD482B61C9A}"/>
          </ac:spMkLst>
        </pc:spChg>
        <pc:picChg chg="add mod">
          <ac:chgData name="Alberto Fresolone" userId="8ccf60a7-b032-4eb0-88cf-5cc3002846f1" providerId="ADAL" clId="{C7BB158A-0BF0-46AB-B6F1-1C879D1A054B}" dt="2025-03-03T09:38:15.727" v="201"/>
          <ac:picMkLst>
            <pc:docMk/>
            <pc:sldMk cId="3457554248" sldId="2586"/>
            <ac:picMk id="4" creationId="{49D0CC1F-9430-ECC1-1C23-90A60785BA28}"/>
          </ac:picMkLst>
        </pc:picChg>
      </pc:sldChg>
      <pc:sldChg chg="addSp delSp modSp add mod setBg modClrScheme delDesignElem chgLayout">
        <pc:chgData name="Alberto Fresolone" userId="8ccf60a7-b032-4eb0-88cf-5cc3002846f1" providerId="ADAL" clId="{C7BB158A-0BF0-46AB-B6F1-1C879D1A054B}" dt="2025-03-03T09:37:13.651" v="195" actId="1076"/>
        <pc:sldMkLst>
          <pc:docMk/>
          <pc:sldMk cId="211628187" sldId="2591"/>
        </pc:sldMkLst>
        <pc:spChg chg="mod ord">
          <ac:chgData name="Alberto Fresolone" userId="8ccf60a7-b032-4eb0-88cf-5cc3002846f1" providerId="ADAL" clId="{C7BB158A-0BF0-46AB-B6F1-1C879D1A054B}" dt="2025-03-03T09:37:07.233" v="194" actId="14100"/>
          <ac:spMkLst>
            <pc:docMk/>
            <pc:sldMk cId="211628187" sldId="2591"/>
            <ac:spMk id="2" creationId="{C863084D-3BB9-58BC-44E3-6D765575FB7D}"/>
          </ac:spMkLst>
        </pc:spChg>
        <pc:graphicFrameChg chg="mod ord modGraphic">
          <ac:chgData name="Alberto Fresolone" userId="8ccf60a7-b032-4eb0-88cf-5cc3002846f1" providerId="ADAL" clId="{C7BB158A-0BF0-46AB-B6F1-1C879D1A054B}" dt="2025-03-03T09:37:13.651" v="195" actId="1076"/>
          <ac:graphicFrameMkLst>
            <pc:docMk/>
            <pc:sldMk cId="211628187" sldId="2591"/>
            <ac:graphicFrameMk id="9" creationId="{F6C8D5E4-23D4-8A43-9C2B-60AE1430037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15395-01E4-4E55-9CDC-AF8C235593F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02AC9E6D-8C49-4AD1-8C3E-CA44A712F73F}">
      <dgm:prSet custT="1"/>
      <dgm:spPr/>
      <dgm:t>
        <a:bodyPr/>
        <a:lstStyle/>
        <a:p>
          <a:pPr>
            <a:lnSpc>
              <a:spcPct val="100000"/>
            </a:lnSpc>
            <a:defRPr b="1"/>
          </a:pPr>
          <a:r>
            <a:rPr lang="en-US" sz="2400" dirty="0"/>
            <a:t>Understanding Disease Interplay</a:t>
          </a:r>
        </a:p>
      </dgm:t>
    </dgm:pt>
    <dgm:pt modelId="{1F395031-2B5C-4B97-947C-B6CE8CAC3177}" type="parTrans" cxnId="{41931213-8052-4E60-8F36-3E906374C23F}">
      <dgm:prSet/>
      <dgm:spPr/>
      <dgm:t>
        <a:bodyPr/>
        <a:lstStyle/>
        <a:p>
          <a:endParaRPr lang="en-US" sz="2400"/>
        </a:p>
      </dgm:t>
    </dgm:pt>
    <dgm:pt modelId="{BE198DC9-B38B-4546-ADC2-D0C9D6A292B8}" type="sibTrans" cxnId="{41931213-8052-4E60-8F36-3E906374C23F}">
      <dgm:prSet/>
      <dgm:spPr/>
      <dgm:t>
        <a:bodyPr/>
        <a:lstStyle/>
        <a:p>
          <a:pPr>
            <a:lnSpc>
              <a:spcPct val="100000"/>
            </a:lnSpc>
            <a:defRPr b="1"/>
          </a:pPr>
          <a:endParaRPr lang="en-US" sz="2400"/>
        </a:p>
      </dgm:t>
    </dgm:pt>
    <dgm:pt modelId="{B443DB25-CF7F-437B-BE09-DAE2C8D61653}">
      <dgm:prSet custT="1"/>
      <dgm:spPr/>
      <dgm:t>
        <a:bodyPr/>
        <a:lstStyle/>
        <a:p>
          <a:pPr>
            <a:lnSpc>
              <a:spcPct val="100000"/>
            </a:lnSpc>
          </a:pPr>
          <a:r>
            <a:rPr lang="en-US" sz="1800" dirty="0"/>
            <a:t>The ID-DarkMatter-NCD project aims to explore the connections between infectious and non-communicable diseases.</a:t>
          </a:r>
        </a:p>
      </dgm:t>
    </dgm:pt>
    <dgm:pt modelId="{B6A0A78F-7629-4FEB-8ACF-CD543231BEEE}" type="parTrans" cxnId="{4D0C44B0-9A21-4FEC-A25A-6C66859A26A9}">
      <dgm:prSet/>
      <dgm:spPr/>
      <dgm:t>
        <a:bodyPr/>
        <a:lstStyle/>
        <a:p>
          <a:endParaRPr lang="en-US" sz="2400"/>
        </a:p>
      </dgm:t>
    </dgm:pt>
    <dgm:pt modelId="{6A0FD0A2-A3AB-444D-A70C-6946ADE01209}" type="sibTrans" cxnId="{4D0C44B0-9A21-4FEC-A25A-6C66859A26A9}">
      <dgm:prSet/>
      <dgm:spPr/>
      <dgm:t>
        <a:bodyPr/>
        <a:lstStyle/>
        <a:p>
          <a:endParaRPr lang="en-US" sz="2400"/>
        </a:p>
      </dgm:t>
    </dgm:pt>
    <dgm:pt modelId="{AE5C2BE6-C437-4EA9-8AEB-813EA56C1B39}">
      <dgm:prSet custT="1"/>
      <dgm:spPr/>
      <dgm:t>
        <a:bodyPr/>
        <a:lstStyle/>
        <a:p>
          <a:pPr>
            <a:lnSpc>
              <a:spcPct val="100000"/>
            </a:lnSpc>
            <a:defRPr b="1"/>
          </a:pPr>
          <a:r>
            <a:rPr lang="en-US" sz="2400" dirty="0"/>
            <a:t>Collaborative Approach</a:t>
          </a:r>
        </a:p>
      </dgm:t>
    </dgm:pt>
    <dgm:pt modelId="{4FFE1C0B-82AD-4E4C-AF42-FC8E067CFE51}" type="parTrans" cxnId="{FE386A26-FC74-42A6-BAE8-1F8432976277}">
      <dgm:prSet/>
      <dgm:spPr/>
      <dgm:t>
        <a:bodyPr/>
        <a:lstStyle/>
        <a:p>
          <a:endParaRPr lang="en-US" sz="2400"/>
        </a:p>
      </dgm:t>
    </dgm:pt>
    <dgm:pt modelId="{083D51CD-17A1-4168-85D5-9043E0A29FC2}" type="sibTrans" cxnId="{FE386A26-FC74-42A6-BAE8-1F8432976277}">
      <dgm:prSet/>
      <dgm:spPr/>
      <dgm:t>
        <a:bodyPr/>
        <a:lstStyle/>
        <a:p>
          <a:pPr>
            <a:lnSpc>
              <a:spcPct val="100000"/>
            </a:lnSpc>
            <a:defRPr b="1"/>
          </a:pPr>
          <a:endParaRPr lang="en-US" sz="2400"/>
        </a:p>
      </dgm:t>
    </dgm:pt>
    <dgm:pt modelId="{F4DBA00E-1C5E-44C9-9E6B-0709E751F58A}">
      <dgm:prSet custT="1"/>
      <dgm:spPr/>
      <dgm:t>
        <a:bodyPr/>
        <a:lstStyle/>
        <a:p>
          <a:pPr>
            <a:lnSpc>
              <a:spcPct val="100000"/>
            </a:lnSpc>
          </a:pPr>
          <a:r>
            <a:rPr lang="en-US" sz="1800" dirty="0"/>
            <a:t>Our team collaborates across disciplines to create effective public health strategies that address these complex health issues.</a:t>
          </a:r>
        </a:p>
      </dgm:t>
    </dgm:pt>
    <dgm:pt modelId="{DCBF95E0-BD14-46CF-9AE1-6A065521DEED}" type="parTrans" cxnId="{5AB79D5A-6976-4F15-893A-D6EEBA950799}">
      <dgm:prSet/>
      <dgm:spPr/>
      <dgm:t>
        <a:bodyPr/>
        <a:lstStyle/>
        <a:p>
          <a:endParaRPr lang="en-US" sz="2400"/>
        </a:p>
      </dgm:t>
    </dgm:pt>
    <dgm:pt modelId="{A0E5E793-9903-4944-8CCE-DC734E28EFA7}" type="sibTrans" cxnId="{5AB79D5A-6976-4F15-893A-D6EEBA950799}">
      <dgm:prSet/>
      <dgm:spPr/>
      <dgm:t>
        <a:bodyPr/>
        <a:lstStyle/>
        <a:p>
          <a:endParaRPr lang="en-US" sz="2400"/>
        </a:p>
      </dgm:t>
    </dgm:pt>
    <dgm:pt modelId="{4CEBEFA7-8F89-4C25-BBBD-2B8B1B593E57}">
      <dgm:prSet custT="1"/>
      <dgm:spPr/>
      <dgm:t>
        <a:bodyPr/>
        <a:lstStyle/>
        <a:p>
          <a:pPr>
            <a:lnSpc>
              <a:spcPct val="100000"/>
            </a:lnSpc>
            <a:defRPr b="1"/>
          </a:pPr>
          <a:r>
            <a:rPr lang="en-US" sz="2400"/>
            <a:t>Impactful Outcomes</a:t>
          </a:r>
        </a:p>
      </dgm:t>
    </dgm:pt>
    <dgm:pt modelId="{388F5245-240D-454D-BDA3-74F3C910A01E}" type="parTrans" cxnId="{7919F097-ED20-4DB5-8DF0-1148E9C24E2A}">
      <dgm:prSet/>
      <dgm:spPr/>
      <dgm:t>
        <a:bodyPr/>
        <a:lstStyle/>
        <a:p>
          <a:endParaRPr lang="en-US" sz="2400"/>
        </a:p>
      </dgm:t>
    </dgm:pt>
    <dgm:pt modelId="{4486618B-131B-4338-9600-508CD8EC7D60}" type="sibTrans" cxnId="{7919F097-ED20-4DB5-8DF0-1148E9C24E2A}">
      <dgm:prSet/>
      <dgm:spPr/>
      <dgm:t>
        <a:bodyPr/>
        <a:lstStyle/>
        <a:p>
          <a:endParaRPr lang="en-US" sz="2400"/>
        </a:p>
      </dgm:t>
    </dgm:pt>
    <dgm:pt modelId="{8A269FFC-4416-41AD-87F2-336473B44F80}">
      <dgm:prSet custT="1"/>
      <dgm:spPr/>
      <dgm:t>
        <a:bodyPr/>
        <a:lstStyle/>
        <a:p>
          <a:pPr>
            <a:lnSpc>
              <a:spcPct val="100000"/>
            </a:lnSpc>
          </a:pPr>
          <a:r>
            <a:rPr lang="en-US" sz="1800"/>
            <a:t>The project's findings are expected to lead to improved health outcomes and inform future public health policies.</a:t>
          </a:r>
        </a:p>
      </dgm:t>
    </dgm:pt>
    <dgm:pt modelId="{AEBE62F7-0ADE-4DDA-BBD8-68E29E1E3983}" type="parTrans" cxnId="{D76A531D-186E-4986-8E4C-0702D17EA4A9}">
      <dgm:prSet/>
      <dgm:spPr/>
      <dgm:t>
        <a:bodyPr/>
        <a:lstStyle/>
        <a:p>
          <a:endParaRPr lang="en-US" sz="2400"/>
        </a:p>
      </dgm:t>
    </dgm:pt>
    <dgm:pt modelId="{FBB98086-E07D-49C6-862F-3E9DAA2E5B3F}" type="sibTrans" cxnId="{D76A531D-186E-4986-8E4C-0702D17EA4A9}">
      <dgm:prSet/>
      <dgm:spPr/>
      <dgm:t>
        <a:bodyPr/>
        <a:lstStyle/>
        <a:p>
          <a:endParaRPr lang="en-US" sz="2400"/>
        </a:p>
      </dgm:t>
    </dgm:pt>
    <dgm:pt modelId="{8F452E7C-67D2-4565-9495-ACEB09E30BD9}" type="pres">
      <dgm:prSet presAssocID="{31B15395-01E4-4E55-9CDC-AF8C235593FC}" presName="Name0" presStyleCnt="0">
        <dgm:presLayoutVars>
          <dgm:dir/>
          <dgm:resizeHandles val="exact"/>
        </dgm:presLayoutVars>
      </dgm:prSet>
      <dgm:spPr/>
    </dgm:pt>
    <dgm:pt modelId="{B5D2CD00-9594-4296-BA98-F4E34687BA1C}" type="pres">
      <dgm:prSet presAssocID="{02AC9E6D-8C49-4AD1-8C3E-CA44A712F73F}" presName="compNode" presStyleCnt="0"/>
      <dgm:spPr/>
    </dgm:pt>
    <dgm:pt modelId="{9AF7C77C-8033-48E3-B1CE-4F1E072435AF}" type="pres">
      <dgm:prSet presAssocID="{02AC9E6D-8C49-4AD1-8C3E-CA44A712F73F}" presName="pictRect" presStyleLbl="revTx" presStyleIdx="0" presStyleCnt="6">
        <dgm:presLayoutVars>
          <dgm:chMax val="0"/>
          <dgm:bulletEnabled/>
        </dgm:presLayoutVars>
      </dgm:prSet>
      <dgm:spPr/>
    </dgm:pt>
    <dgm:pt modelId="{9ECD34AE-72EE-4F7A-B7F2-93BF5D7AED3B}" type="pres">
      <dgm:prSet presAssocID="{02AC9E6D-8C49-4AD1-8C3E-CA44A712F73F}" presName="textRect" presStyleLbl="revTx" presStyleIdx="1" presStyleCnt="6">
        <dgm:presLayoutVars>
          <dgm:bulletEnabled/>
        </dgm:presLayoutVars>
      </dgm:prSet>
      <dgm:spPr/>
    </dgm:pt>
    <dgm:pt modelId="{04CF96EB-2083-400D-B6CA-98A30E87C7EF}" type="pres">
      <dgm:prSet presAssocID="{BE198DC9-B38B-4546-ADC2-D0C9D6A292B8}" presName="sibTrans" presStyleLbl="sibTrans2D1" presStyleIdx="0" presStyleCnt="0"/>
      <dgm:spPr/>
    </dgm:pt>
    <dgm:pt modelId="{247FFC39-A2DE-4174-A45A-989BC25A98BF}" type="pres">
      <dgm:prSet presAssocID="{AE5C2BE6-C437-4EA9-8AEB-813EA56C1B39}" presName="compNode" presStyleCnt="0"/>
      <dgm:spPr/>
    </dgm:pt>
    <dgm:pt modelId="{B5DE1B75-54C6-4951-8481-67A739CEAA79}" type="pres">
      <dgm:prSet presAssocID="{AE5C2BE6-C437-4EA9-8AEB-813EA56C1B39}" presName="pictRect" presStyleLbl="revTx" presStyleIdx="2" presStyleCnt="6">
        <dgm:presLayoutVars>
          <dgm:chMax val="0"/>
          <dgm:bulletEnabled/>
        </dgm:presLayoutVars>
      </dgm:prSet>
      <dgm:spPr/>
    </dgm:pt>
    <dgm:pt modelId="{F0A2F67F-9090-420F-BB74-6670B8819611}" type="pres">
      <dgm:prSet presAssocID="{AE5C2BE6-C437-4EA9-8AEB-813EA56C1B39}" presName="textRect" presStyleLbl="revTx" presStyleIdx="3" presStyleCnt="6">
        <dgm:presLayoutVars>
          <dgm:bulletEnabled/>
        </dgm:presLayoutVars>
      </dgm:prSet>
      <dgm:spPr/>
    </dgm:pt>
    <dgm:pt modelId="{30FD124A-11AC-453A-8C66-1B69BFCDA28D}" type="pres">
      <dgm:prSet presAssocID="{083D51CD-17A1-4168-85D5-9043E0A29FC2}" presName="sibTrans" presStyleLbl="sibTrans2D1" presStyleIdx="0" presStyleCnt="0"/>
      <dgm:spPr/>
    </dgm:pt>
    <dgm:pt modelId="{FB9EB6EE-DB31-419C-A1E8-C3CF0386C4BF}" type="pres">
      <dgm:prSet presAssocID="{4CEBEFA7-8F89-4C25-BBBD-2B8B1B593E57}" presName="compNode" presStyleCnt="0"/>
      <dgm:spPr/>
    </dgm:pt>
    <dgm:pt modelId="{939DDF9B-C61E-4B9F-8A23-6906E546EBA3}" type="pres">
      <dgm:prSet presAssocID="{4CEBEFA7-8F89-4C25-BBBD-2B8B1B593E57}" presName="pictRect" presStyleLbl="revTx" presStyleIdx="4" presStyleCnt="6">
        <dgm:presLayoutVars>
          <dgm:chMax val="0"/>
          <dgm:bulletEnabled/>
        </dgm:presLayoutVars>
      </dgm:prSet>
      <dgm:spPr/>
    </dgm:pt>
    <dgm:pt modelId="{E76FD456-40D0-4072-972C-D4AA78CA8930}" type="pres">
      <dgm:prSet presAssocID="{4CEBEFA7-8F89-4C25-BBBD-2B8B1B593E57}" presName="textRect" presStyleLbl="revTx" presStyleIdx="5" presStyleCnt="6">
        <dgm:presLayoutVars>
          <dgm:bulletEnabled/>
        </dgm:presLayoutVars>
      </dgm:prSet>
      <dgm:spPr/>
    </dgm:pt>
  </dgm:ptLst>
  <dgm:cxnLst>
    <dgm:cxn modelId="{41931213-8052-4E60-8F36-3E906374C23F}" srcId="{31B15395-01E4-4E55-9CDC-AF8C235593FC}" destId="{02AC9E6D-8C49-4AD1-8C3E-CA44A712F73F}" srcOrd="0" destOrd="0" parTransId="{1F395031-2B5C-4B97-947C-B6CE8CAC3177}" sibTransId="{BE198DC9-B38B-4546-ADC2-D0C9D6A292B8}"/>
    <dgm:cxn modelId="{F6BE8418-5637-4110-8804-5977D63AECB7}" type="presOf" srcId="{8A269FFC-4416-41AD-87F2-336473B44F80}" destId="{E76FD456-40D0-4072-972C-D4AA78CA8930}" srcOrd="0" destOrd="0" presId="urn:microsoft.com/office/officeart/2024/3/layout/hArchList1"/>
    <dgm:cxn modelId="{D76A531D-186E-4986-8E4C-0702D17EA4A9}" srcId="{4CEBEFA7-8F89-4C25-BBBD-2B8B1B593E57}" destId="{8A269FFC-4416-41AD-87F2-336473B44F80}" srcOrd="0" destOrd="0" parTransId="{AEBE62F7-0ADE-4DDA-BBD8-68E29E1E3983}" sibTransId="{FBB98086-E07D-49C6-862F-3E9DAA2E5B3F}"/>
    <dgm:cxn modelId="{FE386A26-FC74-42A6-BAE8-1F8432976277}" srcId="{31B15395-01E4-4E55-9CDC-AF8C235593FC}" destId="{AE5C2BE6-C437-4EA9-8AEB-813EA56C1B39}" srcOrd="1" destOrd="0" parTransId="{4FFE1C0B-82AD-4E4C-AF42-FC8E067CFE51}" sibTransId="{083D51CD-17A1-4168-85D5-9043E0A29FC2}"/>
    <dgm:cxn modelId="{CB76A932-7C68-4E95-A52F-0D8D0345827E}" type="presOf" srcId="{083D51CD-17A1-4168-85D5-9043E0A29FC2}" destId="{30FD124A-11AC-453A-8C66-1B69BFCDA28D}" srcOrd="0" destOrd="0" presId="urn:microsoft.com/office/officeart/2024/3/layout/hArchList1"/>
    <dgm:cxn modelId="{45049D37-CC47-4827-BF0C-A2D1D410CCCE}" type="presOf" srcId="{B443DB25-CF7F-437B-BE09-DAE2C8D61653}" destId="{9ECD34AE-72EE-4F7A-B7F2-93BF5D7AED3B}" srcOrd="0" destOrd="0" presId="urn:microsoft.com/office/officeart/2024/3/layout/hArchList1"/>
    <dgm:cxn modelId="{F83D264C-409C-4811-9A1C-5FC04D6B3234}" type="presOf" srcId="{AE5C2BE6-C437-4EA9-8AEB-813EA56C1B39}" destId="{B5DE1B75-54C6-4951-8481-67A739CEAA79}" srcOrd="0" destOrd="0" presId="urn:microsoft.com/office/officeart/2024/3/layout/hArchList1"/>
    <dgm:cxn modelId="{11683A4D-D068-420F-8573-DC603AFD0B45}" type="presOf" srcId="{31B15395-01E4-4E55-9CDC-AF8C235593FC}" destId="{8F452E7C-67D2-4565-9495-ACEB09E30BD9}" srcOrd="0" destOrd="0" presId="urn:microsoft.com/office/officeart/2024/3/layout/hArchList1"/>
    <dgm:cxn modelId="{361A1851-5216-4D6C-B89A-4E7AD10D97CC}" type="presOf" srcId="{BE198DC9-B38B-4546-ADC2-D0C9D6A292B8}" destId="{04CF96EB-2083-400D-B6CA-98A30E87C7EF}" srcOrd="0" destOrd="0" presId="urn:microsoft.com/office/officeart/2024/3/layout/hArchList1"/>
    <dgm:cxn modelId="{5AB79D5A-6976-4F15-893A-D6EEBA950799}" srcId="{AE5C2BE6-C437-4EA9-8AEB-813EA56C1B39}" destId="{F4DBA00E-1C5E-44C9-9E6B-0709E751F58A}" srcOrd="0" destOrd="0" parTransId="{DCBF95E0-BD14-46CF-9AE1-6A065521DEED}" sibTransId="{A0E5E793-9903-4944-8CCE-DC734E28EFA7}"/>
    <dgm:cxn modelId="{2501F595-8B73-48DE-A8A8-9B325DE35F04}" type="presOf" srcId="{F4DBA00E-1C5E-44C9-9E6B-0709E751F58A}" destId="{F0A2F67F-9090-420F-BB74-6670B8819611}" srcOrd="0" destOrd="0" presId="urn:microsoft.com/office/officeart/2024/3/layout/hArchList1"/>
    <dgm:cxn modelId="{7919F097-ED20-4DB5-8DF0-1148E9C24E2A}" srcId="{31B15395-01E4-4E55-9CDC-AF8C235593FC}" destId="{4CEBEFA7-8F89-4C25-BBBD-2B8B1B593E57}" srcOrd="2" destOrd="0" parTransId="{388F5245-240D-454D-BDA3-74F3C910A01E}" sibTransId="{4486618B-131B-4338-9600-508CD8EC7D60}"/>
    <dgm:cxn modelId="{4D0C44B0-9A21-4FEC-A25A-6C66859A26A9}" srcId="{02AC9E6D-8C49-4AD1-8C3E-CA44A712F73F}" destId="{B443DB25-CF7F-437B-BE09-DAE2C8D61653}" srcOrd="0" destOrd="0" parTransId="{B6A0A78F-7629-4FEB-8ACF-CD543231BEEE}" sibTransId="{6A0FD0A2-A3AB-444D-A70C-6946ADE01209}"/>
    <dgm:cxn modelId="{169247BB-A061-4734-B950-22C9F89D45C3}" type="presOf" srcId="{4CEBEFA7-8F89-4C25-BBBD-2B8B1B593E57}" destId="{939DDF9B-C61E-4B9F-8A23-6906E546EBA3}" srcOrd="0" destOrd="0" presId="urn:microsoft.com/office/officeart/2024/3/layout/hArchList1"/>
    <dgm:cxn modelId="{6455D3E2-F3A9-4E23-B609-4E29A970F321}" type="presOf" srcId="{02AC9E6D-8C49-4AD1-8C3E-CA44A712F73F}" destId="{9AF7C77C-8033-48E3-B1CE-4F1E072435AF}" srcOrd="0" destOrd="0" presId="urn:microsoft.com/office/officeart/2024/3/layout/hArchList1"/>
    <dgm:cxn modelId="{7714A65B-B484-4BCE-B669-77AC480DBB01}" type="presParOf" srcId="{8F452E7C-67D2-4565-9495-ACEB09E30BD9}" destId="{B5D2CD00-9594-4296-BA98-F4E34687BA1C}" srcOrd="0" destOrd="0" presId="urn:microsoft.com/office/officeart/2024/3/layout/hArchList1"/>
    <dgm:cxn modelId="{AAE33EEA-14DB-45C0-AF4F-4E11556EE829}" type="presParOf" srcId="{B5D2CD00-9594-4296-BA98-F4E34687BA1C}" destId="{9AF7C77C-8033-48E3-B1CE-4F1E072435AF}" srcOrd="0" destOrd="0" presId="urn:microsoft.com/office/officeart/2024/3/layout/hArchList1"/>
    <dgm:cxn modelId="{58FA5396-DA62-4A33-B156-643AF5B9BDB6}" type="presParOf" srcId="{B5D2CD00-9594-4296-BA98-F4E34687BA1C}" destId="{9ECD34AE-72EE-4F7A-B7F2-93BF5D7AED3B}" srcOrd="1" destOrd="0" presId="urn:microsoft.com/office/officeart/2024/3/layout/hArchList1"/>
    <dgm:cxn modelId="{5151218D-D2AE-484C-A855-6C1F4EC738A9}" type="presParOf" srcId="{8F452E7C-67D2-4565-9495-ACEB09E30BD9}" destId="{04CF96EB-2083-400D-B6CA-98A30E87C7EF}" srcOrd="1" destOrd="0" presId="urn:microsoft.com/office/officeart/2024/3/layout/hArchList1"/>
    <dgm:cxn modelId="{13446470-B157-4365-A241-200BEC232E1F}" type="presParOf" srcId="{8F452E7C-67D2-4565-9495-ACEB09E30BD9}" destId="{247FFC39-A2DE-4174-A45A-989BC25A98BF}" srcOrd="2" destOrd="0" presId="urn:microsoft.com/office/officeart/2024/3/layout/hArchList1"/>
    <dgm:cxn modelId="{B21830CC-7576-404D-8772-EA4D3FC5D59F}" type="presParOf" srcId="{247FFC39-A2DE-4174-A45A-989BC25A98BF}" destId="{B5DE1B75-54C6-4951-8481-67A739CEAA79}" srcOrd="0" destOrd="0" presId="urn:microsoft.com/office/officeart/2024/3/layout/hArchList1"/>
    <dgm:cxn modelId="{7962423E-1B99-4D52-9A18-2C3BE99B655A}" type="presParOf" srcId="{247FFC39-A2DE-4174-A45A-989BC25A98BF}" destId="{F0A2F67F-9090-420F-BB74-6670B8819611}" srcOrd="1" destOrd="0" presId="urn:microsoft.com/office/officeart/2024/3/layout/hArchList1"/>
    <dgm:cxn modelId="{7A143844-F1C8-477D-8442-FC364BD9C527}" type="presParOf" srcId="{8F452E7C-67D2-4565-9495-ACEB09E30BD9}" destId="{30FD124A-11AC-453A-8C66-1B69BFCDA28D}" srcOrd="3" destOrd="0" presId="urn:microsoft.com/office/officeart/2024/3/layout/hArchList1"/>
    <dgm:cxn modelId="{070DEB56-4D59-4A80-9D07-688E9FE5FA62}" type="presParOf" srcId="{8F452E7C-67D2-4565-9495-ACEB09E30BD9}" destId="{FB9EB6EE-DB31-419C-A1E8-C3CF0386C4BF}" srcOrd="4" destOrd="0" presId="urn:microsoft.com/office/officeart/2024/3/layout/hArchList1"/>
    <dgm:cxn modelId="{087774B5-64A0-4CC5-84DC-8CB2FF4CE341}" type="presParOf" srcId="{FB9EB6EE-DB31-419C-A1E8-C3CF0386C4BF}" destId="{939DDF9B-C61E-4B9F-8A23-6906E546EBA3}" srcOrd="0" destOrd="0" presId="urn:microsoft.com/office/officeart/2024/3/layout/hArchList1"/>
    <dgm:cxn modelId="{1D42BACF-27D1-41F2-B39C-0C5B756EC92C}" type="presParOf" srcId="{FB9EB6EE-DB31-419C-A1E8-C3CF0386C4BF}" destId="{E76FD456-40D0-4072-972C-D4AA78CA893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C77C-8033-48E3-B1CE-4F1E072435AF}">
      <dsp:nvSpPr>
        <dsp:cNvPr id="0" name=""/>
        <dsp:cNvSpPr/>
      </dsp:nvSpPr>
      <dsp:spPr>
        <a:xfrm>
          <a:off x="0" y="0"/>
          <a:ext cx="3403203" cy="77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dirty="0"/>
            <a:t>Understanding Disease Interplay</a:t>
          </a:r>
        </a:p>
      </dsp:txBody>
      <dsp:txXfrm>
        <a:off x="0" y="0"/>
        <a:ext cx="3403203" cy="771520"/>
      </dsp:txXfrm>
    </dsp:sp>
    <dsp:sp modelId="{9ECD34AE-72EE-4F7A-B7F2-93BF5D7AED3B}">
      <dsp:nvSpPr>
        <dsp:cNvPr id="0" name=""/>
        <dsp:cNvSpPr/>
      </dsp:nvSpPr>
      <dsp:spPr>
        <a:xfrm>
          <a:off x="0" y="771520"/>
          <a:ext cx="3403203" cy="17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US" sz="1800" kern="1200" dirty="0"/>
            <a:t>The ID-DarkMatter-NCD project aims to explore the connections between infectious and non-communicable diseases.</a:t>
          </a:r>
        </a:p>
      </dsp:txBody>
      <dsp:txXfrm>
        <a:off x="0" y="771520"/>
        <a:ext cx="3403203" cy="1736979"/>
      </dsp:txXfrm>
    </dsp:sp>
    <dsp:sp modelId="{B5DE1B75-54C6-4951-8481-67A739CEAA79}">
      <dsp:nvSpPr>
        <dsp:cNvPr id="0" name=""/>
        <dsp:cNvSpPr/>
      </dsp:nvSpPr>
      <dsp:spPr>
        <a:xfrm>
          <a:off x="3743523" y="0"/>
          <a:ext cx="3403203" cy="77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dirty="0"/>
            <a:t>Collaborative Approach</a:t>
          </a:r>
        </a:p>
      </dsp:txBody>
      <dsp:txXfrm>
        <a:off x="3743523" y="0"/>
        <a:ext cx="3403203" cy="771520"/>
      </dsp:txXfrm>
    </dsp:sp>
    <dsp:sp modelId="{F0A2F67F-9090-420F-BB74-6670B8819611}">
      <dsp:nvSpPr>
        <dsp:cNvPr id="0" name=""/>
        <dsp:cNvSpPr/>
      </dsp:nvSpPr>
      <dsp:spPr>
        <a:xfrm>
          <a:off x="3743523" y="771520"/>
          <a:ext cx="3403203" cy="17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US" sz="1800" kern="1200" dirty="0"/>
            <a:t>Our team collaborates across disciplines to create effective public health strategies that address these complex health issues.</a:t>
          </a:r>
        </a:p>
      </dsp:txBody>
      <dsp:txXfrm>
        <a:off x="3743523" y="771520"/>
        <a:ext cx="3403203" cy="1736979"/>
      </dsp:txXfrm>
    </dsp:sp>
    <dsp:sp modelId="{939DDF9B-C61E-4B9F-8A23-6906E546EBA3}">
      <dsp:nvSpPr>
        <dsp:cNvPr id="0" name=""/>
        <dsp:cNvSpPr/>
      </dsp:nvSpPr>
      <dsp:spPr>
        <a:xfrm>
          <a:off x="7487046" y="0"/>
          <a:ext cx="3403203" cy="77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a:t>Impactful Outcomes</a:t>
          </a:r>
        </a:p>
      </dsp:txBody>
      <dsp:txXfrm>
        <a:off x="7487046" y="0"/>
        <a:ext cx="3403203" cy="771520"/>
      </dsp:txXfrm>
    </dsp:sp>
    <dsp:sp modelId="{E76FD456-40D0-4072-972C-D4AA78CA8930}">
      <dsp:nvSpPr>
        <dsp:cNvPr id="0" name=""/>
        <dsp:cNvSpPr/>
      </dsp:nvSpPr>
      <dsp:spPr>
        <a:xfrm>
          <a:off x="7487046" y="771520"/>
          <a:ext cx="3403203" cy="173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US" sz="1800" kern="1200"/>
            <a:t>The project's findings are expected to lead to improved health outcomes and inform future public health policies.</a:t>
          </a:r>
        </a:p>
      </dsp:txBody>
      <dsp:txXfrm>
        <a:off x="7487046" y="771520"/>
        <a:ext cx="3403203" cy="1736979"/>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E0929-D91C-417D-933A-997BC0A2E822}"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3912C-274A-4990-BAA6-7FBDCDE57901}" type="slidenum">
              <a:rPr lang="en-US" smtClean="0"/>
              <a:t>‹#›</a:t>
            </a:fld>
            <a:endParaRPr lang="en-US"/>
          </a:p>
        </p:txBody>
      </p:sp>
    </p:spTree>
    <p:extLst>
      <p:ext uri="{BB962C8B-B14F-4D97-AF65-F5344CB8AC3E}">
        <p14:creationId xmlns:p14="http://schemas.microsoft.com/office/powerpoint/2010/main" val="58818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meeting over the next 2 days, but first public part to enable </a:t>
            </a:r>
            <a:r>
              <a:rPr lang="en-US" dirty="0" err="1"/>
              <a:t>collaboraitons</a:t>
            </a:r>
            <a:endParaRPr lang="en-US" dirty="0"/>
          </a:p>
        </p:txBody>
      </p:sp>
      <p:sp>
        <p:nvSpPr>
          <p:cNvPr id="4" name="Slide Number Placeholder 3"/>
          <p:cNvSpPr>
            <a:spLocks noGrp="1"/>
          </p:cNvSpPr>
          <p:nvPr>
            <p:ph type="sldNum" sz="quarter" idx="5"/>
          </p:nvPr>
        </p:nvSpPr>
        <p:spPr/>
        <p:txBody>
          <a:bodyPr/>
          <a:lstStyle/>
          <a:p>
            <a:fld id="{4168A18F-9845-4E21-B88B-F68BD0EA6804}" type="slidenum">
              <a:rPr lang="de-AT" smtClean="0"/>
              <a:t>1</a:t>
            </a:fld>
            <a:endParaRPr lang="de-AT"/>
          </a:p>
        </p:txBody>
      </p:sp>
    </p:spTree>
    <p:extLst>
      <p:ext uri="{BB962C8B-B14F-4D97-AF65-F5344CB8AC3E}">
        <p14:creationId xmlns:p14="http://schemas.microsoft.com/office/powerpoint/2010/main" val="190968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(a) Better understanding of the causalities between IDs and IR-NCDs including knowledge on host risk factors. By using our proprietary multi-omics technologies alongside large patient cohorts, we will identify novel associations between IDs and IR-NCDs (as already demonstrated in proof-of-concept work in ME/CFS6 and IBD5). These associations will be identified in WP3/4/5-T1 for the three disease subgroups (neurological, rheumatic diseases, IBD). Causality (beyond associations) will be established by leveraging longitudinal population scale cohorts (section 1.2.1, Tab. 1), mouse models (WP3/4/5-T4), and mechanistic in vitro/ex vivo studies (WP3/4/5-T4) resulting in the following outcomes:
·         Scientific: By applying a multi-omics approach (WPs1,2), including immunomics against 600,000 antigens of IDs and pathobionts (WP1-T4), we will identify previously unknown associations to IDs in IR-NCDs, as well as modulating factors of known triggers: For the six IR-NCDs tested, in two of them (PCC, MS) the triggers are known (SARS-CoV-2, MS), but for the others (IBD, RA, SLE, ME/CFS) triggering IDs are rather speculative and not confirmed by population scale studies. As our proof-of-concept work screening for potential triggers in IBD and ME/CFS was highly promising 5,6, there is a high likelihood that we will find triggers in all 4 diseases. For demonstrating causation, we will start with flagellins in ME/CFS, IBD (WP3,5-T4) and add novel targets to test in mouse models as the human cohorts are more extensively profiled (WP3,4-T4, MS3.2).
</a:t>
            </a:r>
          </a:p>
        </p:txBody>
      </p:sp>
      <p:sp>
        <p:nvSpPr>
          <p:cNvPr id="4" name="Slide Number Placeholder 3"/>
          <p:cNvSpPr>
            <a:spLocks noGrp="1"/>
          </p:cNvSpPr>
          <p:nvPr>
            <p:ph type="sldNum" sz="quarter" idx="5"/>
          </p:nvPr>
        </p:nvSpPr>
        <p:spPr/>
        <p:txBody>
          <a:bodyPr/>
          <a:lstStyle/>
          <a:p>
            <a:fld id="{6BF84CF9-2E7B-4229-A653-D8D1424F7130}" type="slidenum">
              <a:rPr lang="en-US" smtClean="0"/>
              <a:t>12</a:t>
            </a:fld>
            <a:endParaRPr lang="en-US"/>
          </a:p>
        </p:txBody>
      </p:sp>
    </p:spTree>
    <p:extLst>
      <p:ext uri="{BB962C8B-B14F-4D97-AF65-F5344CB8AC3E}">
        <p14:creationId xmlns:p14="http://schemas.microsoft.com/office/powerpoint/2010/main" val="165613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         Economic/technological: The high throughput screenings will yield biomarkers, that can be cut down to predictive key epitopes (expected 5-10 per disease), that can be tested for in conventional ELISAs. We will prepare and validate conventional ELISA kits (WP6-T3,4), that can then be leveraged by molecular diagnostics laboratories (applying our kits) and the pharmaceutical industry (producing these kits and following up on therapeutic approaches, milestones 6.1 and 6.2).
·         Societal: Providing clinicians and the healthcare system with novel links between IDs and IR-NCDs (and by creating diagnostic kits to test for these triggers) will speed up diagnosis, saving time and reducing costs for these highly cost-intensive diseases (benefiting the entire society by alleviating health care cost, section 2.1b).
</a:t>
            </a:r>
          </a:p>
        </p:txBody>
      </p:sp>
      <p:sp>
        <p:nvSpPr>
          <p:cNvPr id="4" name="Slide Number Placeholder 3"/>
          <p:cNvSpPr>
            <a:spLocks noGrp="1"/>
          </p:cNvSpPr>
          <p:nvPr>
            <p:ph type="sldNum" sz="quarter" idx="5"/>
          </p:nvPr>
        </p:nvSpPr>
        <p:spPr/>
        <p:txBody>
          <a:bodyPr/>
          <a:lstStyle/>
          <a:p>
            <a:fld id="{6BF84CF9-2E7B-4229-A653-D8D1424F7130}" type="slidenum">
              <a:rPr lang="en-US" smtClean="0"/>
              <a:t>13</a:t>
            </a:fld>
            <a:endParaRPr lang="en-US"/>
          </a:p>
        </p:txBody>
      </p:sp>
    </p:spTree>
    <p:extLst>
      <p:ext uri="{BB962C8B-B14F-4D97-AF65-F5344CB8AC3E}">
        <p14:creationId xmlns:p14="http://schemas.microsoft.com/office/powerpoint/2010/main" val="396741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The findings of ID-DarkMatter-NCD will be relevant to all entities involved along the healthcare care chain, representing the target groups of our project (as outlined in Fig. 7 and Tab. 2.3): On the one hand patients, their families, and also individuals at risk of developing these IR-NCDs (=potential future patients) will benefit from improved diagnostics and personalized prediction of disease progression and response to treatment. Also, healthcare practitioners (specialized clinicians as well as general practitioners, GPs) diagnosing and treating the patients will be able to provide better care by understanding the underlying disease factors, and can screen for individuals at risk and monitor them more closely. On the other hand, also the more “hands on” players along the health care chain will take advantage, as molecular diagnostics laboratories can run the novel diagnostic and genetic tests. Likewise, pharmaceutical companies will contribute to producing these kits (mid-term outcome) and develop therapies and preventive vaccination (longer term impact). Ultimately, the entire system of healthcare providers, public health authorities will take advantage from faster diagnosis and the general public (tax payers) will benefit from reduced cost for treatments. These aims and anticipated results match well with the outcomes and impacts expected for this call and the wider framework of tackling diseases to reduce disease burden, as detailed below:
Outcomes specified for the topic of the relationships between infections and NCDs
</a:t>
            </a:r>
          </a:p>
        </p:txBody>
      </p:sp>
      <p:sp>
        <p:nvSpPr>
          <p:cNvPr id="4" name="Slide Number Placeholder 3"/>
          <p:cNvSpPr>
            <a:spLocks noGrp="1"/>
          </p:cNvSpPr>
          <p:nvPr>
            <p:ph type="sldNum" sz="quarter" idx="5"/>
          </p:nvPr>
        </p:nvSpPr>
        <p:spPr/>
        <p:txBody>
          <a:bodyPr/>
          <a:lstStyle/>
          <a:p>
            <a:fld id="{6BF84CF9-2E7B-4229-A653-D8D1424F7130}" type="slidenum">
              <a:rPr lang="en-US" smtClean="0"/>
              <a:t>15</a:t>
            </a:fld>
            <a:endParaRPr lang="en-US"/>
          </a:p>
        </p:txBody>
      </p:sp>
    </p:spTree>
    <p:extLst>
      <p:ext uri="{BB962C8B-B14F-4D97-AF65-F5344CB8AC3E}">
        <p14:creationId xmlns:p14="http://schemas.microsoft.com/office/powerpoint/2010/main" val="303446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         Novel therapies for patients suffering from the 6 IR-NCDs will facilitate treatment. Building on the ID/IR-NCDs links identified in the project, novel therapies will be developed and applied in a personalized fashion based on the markers identified (e.g. only patients in an advanced state of diseases, or right at onset may benefit from a certain therapy). Preventive approaches include the development of vaccinations against the ID triggers identified. Following these pathways, in the long run, some IR-NCDs may be eradicated (for example vaccinating individuals at risk of developing MS against EBV has been contemplated1, and could be a feasible pathway for all IR-NCDs once the triggers are known). Therapeutic approaches towards environmental factors as the microbiome would include novel probiotics to specifically block niches for IR-NCD associated pathobionts 5,6 and FMTs to modify and restore a healthy microbiome. Furthermore, also tolerance may be induced towards harmless factors targeted by misguided antibodies by immunotherapy (as done for allergies) via IgG4 s (that could either be produce as mAbs as short-term treatment, or therapy with antigens over longer time to induce these Igs). Other critical environmental factors such as medications, smoking etc. can be addressed by revised medial guidelines, and broadly targeted by information campaigns aimed at the general public. These approaches are equally relevant to patients and their families, clinicians treating them, partnering pharmaceutical industry developing such therapies (through clinical trials, which is not possible at universities on their own), and the general public (in the form of cost reduction for these expensive diseases).
·         Broader application of our multi-omics/cohort approach for the many other IR-NCDs with a potential involvement of ID triggers: A direct outcome of this project will be a framework/pipeline that can be applied to any IR-NCD entity (WP6-T5). Applying this pipeline will be an impact: Given the many other IR-NCDs with a potential involvement of ID triggers, (e.g. Alzheimer, Parkinson’s disease), this approach will shed light on the aetiology on many IR-NCDs, laying a foundation for generalizable pathways towards improved diagnostics and treatments, benefiting patients, clinicians, and pharmaceutical companies.
</a:t>
            </a:r>
          </a:p>
        </p:txBody>
      </p:sp>
      <p:sp>
        <p:nvSpPr>
          <p:cNvPr id="4" name="Slide Number Placeholder 3"/>
          <p:cNvSpPr>
            <a:spLocks noGrp="1"/>
          </p:cNvSpPr>
          <p:nvPr>
            <p:ph type="sldNum" sz="quarter" idx="5"/>
          </p:nvPr>
        </p:nvSpPr>
        <p:spPr/>
        <p:txBody>
          <a:bodyPr/>
          <a:lstStyle/>
          <a:p>
            <a:fld id="{6BF84CF9-2E7B-4229-A653-D8D1424F7130}" type="slidenum">
              <a:rPr lang="en-US" smtClean="0"/>
              <a:t>16</a:t>
            </a:fld>
            <a:endParaRPr lang="en-US"/>
          </a:p>
        </p:txBody>
      </p:sp>
    </p:spTree>
    <p:extLst>
      <p:ext uri="{BB962C8B-B14F-4D97-AF65-F5344CB8AC3E}">
        <p14:creationId xmlns:p14="http://schemas.microsoft.com/office/powerpoint/2010/main" val="107870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the ID-DarkMatter-NCD project represents a significant effort to understand the complex interplay between infectious and non-communicable diseases. Our collaborative approach aims to yield impactful outcomes that can inform public health strategies and improve health outcomes. Thank you for your attention.</a:t>
            </a:r>
          </a:p>
        </p:txBody>
      </p:sp>
      <p:sp>
        <p:nvSpPr>
          <p:cNvPr id="4" name="Slide Number Placeholder 3"/>
          <p:cNvSpPr>
            <a:spLocks noGrp="1"/>
          </p:cNvSpPr>
          <p:nvPr>
            <p:ph type="sldNum" sz="quarter" idx="5"/>
          </p:nvPr>
        </p:nvSpPr>
        <p:spPr/>
        <p:txBody>
          <a:bodyPr/>
          <a:lstStyle/>
          <a:p>
            <a:fld id="{6BF84CF9-2E7B-4229-A653-D8D1424F7130}" type="slidenum">
              <a:rPr lang="en-US" smtClean="0"/>
              <a:t>17</a:t>
            </a:fld>
            <a:endParaRPr lang="en-US"/>
          </a:p>
        </p:txBody>
      </p:sp>
    </p:spTree>
    <p:extLst>
      <p:ext uri="{BB962C8B-B14F-4D97-AF65-F5344CB8AC3E}">
        <p14:creationId xmlns:p14="http://schemas.microsoft.com/office/powerpoint/2010/main" val="285924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 Funding: 1’255’045 CHF</a:t>
            </a:r>
            <a:endParaRPr lang="en-US" dirty="0"/>
          </a:p>
        </p:txBody>
      </p:sp>
      <p:sp>
        <p:nvSpPr>
          <p:cNvPr id="4" name="Slide Number Placeholder 3"/>
          <p:cNvSpPr>
            <a:spLocks noGrp="1"/>
          </p:cNvSpPr>
          <p:nvPr>
            <p:ph type="sldNum" sz="quarter" idx="5"/>
          </p:nvPr>
        </p:nvSpPr>
        <p:spPr/>
        <p:txBody>
          <a:bodyPr/>
          <a:lstStyle/>
          <a:p>
            <a:fld id="{4153912C-274A-4990-BAA6-7FBDCDE57901}" type="slidenum">
              <a:rPr lang="en-US" smtClean="0"/>
              <a:t>2</a:t>
            </a:fld>
            <a:endParaRPr lang="en-US"/>
          </a:p>
        </p:txBody>
      </p:sp>
    </p:spTree>
    <p:extLst>
      <p:ext uri="{BB962C8B-B14F-4D97-AF65-F5344CB8AC3E}">
        <p14:creationId xmlns:p14="http://schemas.microsoft.com/office/powerpoint/2010/main" val="225898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ID-DarkMatter-NCD
Unraveling the dark matter of infectious diseases, environmental
and genetic factors tipping the balance towards NCDs
</a:t>
            </a:r>
          </a:p>
        </p:txBody>
      </p:sp>
      <p:sp>
        <p:nvSpPr>
          <p:cNvPr id="4" name="Slide Number Placeholder 3"/>
          <p:cNvSpPr>
            <a:spLocks noGrp="1"/>
          </p:cNvSpPr>
          <p:nvPr>
            <p:ph type="sldNum" sz="quarter" idx="5"/>
          </p:nvPr>
        </p:nvSpPr>
        <p:spPr/>
        <p:txBody>
          <a:bodyPr/>
          <a:lstStyle/>
          <a:p>
            <a:fld id="{6BF84CF9-2E7B-4229-A653-D8D1424F7130}" type="slidenum">
              <a:rPr lang="en-US" smtClean="0"/>
              <a:t>4</a:t>
            </a:fld>
            <a:endParaRPr lang="en-US"/>
          </a:p>
        </p:txBody>
      </p:sp>
    </p:spTree>
    <p:extLst>
      <p:ext uri="{BB962C8B-B14F-4D97-AF65-F5344CB8AC3E}">
        <p14:creationId xmlns:p14="http://schemas.microsoft.com/office/powerpoint/2010/main" val="308994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Immune-related noncommunicable diseases (IR-NCDs) are characterized by autoimmune or inflammatory phenotypes, and include diseases such as post-COVID-19 condition (PCC), multiple sclerosis (MS), myalgic encephalomyelitis/chronic fatigue syndrome (ME/CFS), rheumatoid arthritis (RA), systemic lupus erythematosus (SLE), and inflammatory bowel disease (IBD). Worldwide, hundred millions of individuals are affected by these six IR-NCDs, dozens of millions of whom live in Europe. Conservative estimates of the total cost (treatments, loss of income etc.) for these IR-NCDs range around 2.4 trillion € per year, representing a huge burden to the healthcare system.
In recent years, it has been appreciated that infectious diseases (IDs) can trigger IR-NCDs. For example, PCC is caused by SARS-CoV-2 infection, and a role of Epstein-Barr virus (EBV) in MS has been implied. For most other IR-NCDs, no such triggers are known (yet), though roles of IDs have been suggested by epidemiological studies. Yet, these findings are inconsistent and a biological understanding of these associations is missing. One of the challenges for identification of a direct link between IDs and IR-NCDs is that microbes causing IDs have large genomes with hundreds of thousands of antigenic structures that could be implicated in IR-NCD onset. However, given limitations in the throughput of conventional methods to detect all of these structures in parallel, this vast space of potential ID triggers remains unexplored, representing the dark matter of ID-immune interactions. Furthermore, in the great majority of cases, exposure to an ID alone does not trigger development of an IR-NCD. For example, only a subset of patients infected with SARS-CoV-2 develop PCC. Hence, genetic and environmental aspects also affect the likelihood of developing IR-NCDs, but the exact factors are unknown for most IR-NCDs.
</a:t>
            </a:r>
          </a:p>
        </p:txBody>
      </p:sp>
      <p:sp>
        <p:nvSpPr>
          <p:cNvPr id="4" name="Slide Number Placeholder 3"/>
          <p:cNvSpPr>
            <a:spLocks noGrp="1"/>
          </p:cNvSpPr>
          <p:nvPr>
            <p:ph type="sldNum" sz="quarter" idx="5"/>
          </p:nvPr>
        </p:nvSpPr>
        <p:spPr/>
        <p:txBody>
          <a:bodyPr/>
          <a:lstStyle/>
          <a:p>
            <a:fld id="{6BF84CF9-2E7B-4229-A653-D8D1424F7130}" type="slidenum">
              <a:rPr lang="en-US" smtClean="0"/>
              <a:t>5</a:t>
            </a:fld>
            <a:endParaRPr lang="en-US"/>
          </a:p>
        </p:txBody>
      </p:sp>
    </p:spTree>
    <p:extLst>
      <p:ext uri="{BB962C8B-B14F-4D97-AF65-F5344CB8AC3E}">
        <p14:creationId xmlns:p14="http://schemas.microsoft.com/office/powerpoint/2010/main" val="256902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In recent years, it has been appreciated that infectious diseases (IDs) can trigger IR-NCDs. For example, PCC is caused by SARS-CoV-2 infection, and a role of Epstein-Barr virus (EBV) in MS has been implied. For most other IR-NCDs, no such triggers are known (yet), though roles of IDs have been suggested by epidemiological studies. Yet, these findings are inconsistent and a biological understanding of these associations is missing. One of the challenges for identification of a direct link between IDs and IR-NCDs is that microbes causing IDs have large genomes with hundreds of thousands of antigenic structures that could be implicated in IR-NCD onset. However, given limitations in the throughput of conventional methods to detect all of these structures in parallel, this vast space of potential ID triggers remains unexplored, representing the dark matter of ID-immune interactions. Furthermore, in the great majority of cases, exposure to an ID alone does not trigger development of an IR-NCD. For example, only a subset of patients infected with SARS-CoV-2 develop PCC. Hence, genetic and environmental aspects also affect the likelihood of developing IR-NCDs, but the exact factors are unknown for most IR-NCDs.
Here, we aim to 1.) identify IDs triggering IR-NCDs, and 2.) to disentangle environmental and genetic factors affecting the transition from IDs to IR-NCDs by combining multi-omics approaches and novel technologies for personalized genotyping of adaptive immune receptor genes. We will focus on representative IR-NCDs where well-characterized patient cohorts are available from the partners. A key limitation in conventional clinical studies is that any events that occurred before diagnosis and enrollment in the healthcare system cannot be assessed. Thereby the initial cause and potential ID triggers can only be studied retrospectively. We will solve this problem by using both a.) clinical cohorts and b.) a population scale cohort (“LifeLines”). In Lifelines, samples from &gt;150,000 healthy individuals were collected longitudinally for &gt;15 years. Over time, some individuals have developed IR-NCDs that were recorded in follow ups. In ID-DarkMatter-NCD, we access these patients’ samples before disease onset to identify pre-diagnostic markers of subclinical differences preceding and predicting disease onset.
</a:t>
            </a:r>
          </a:p>
        </p:txBody>
      </p:sp>
      <p:sp>
        <p:nvSpPr>
          <p:cNvPr id="4" name="Slide Number Placeholder 3"/>
          <p:cNvSpPr>
            <a:spLocks noGrp="1"/>
          </p:cNvSpPr>
          <p:nvPr>
            <p:ph type="sldNum" sz="quarter" idx="5"/>
          </p:nvPr>
        </p:nvSpPr>
        <p:spPr/>
        <p:txBody>
          <a:bodyPr/>
          <a:lstStyle/>
          <a:p>
            <a:fld id="{6BF84CF9-2E7B-4229-A653-D8D1424F7130}" type="slidenum">
              <a:rPr lang="en-US" smtClean="0"/>
              <a:t>6</a:t>
            </a:fld>
            <a:endParaRPr lang="en-US"/>
          </a:p>
        </p:txBody>
      </p:sp>
    </p:spTree>
    <p:extLst>
      <p:ext uri="{BB962C8B-B14F-4D97-AF65-F5344CB8AC3E}">
        <p14:creationId xmlns:p14="http://schemas.microsoft.com/office/powerpoint/2010/main" val="171581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Here, we aim to 1.) identify IDs triggering IR-NCDs, and 2.) to disentangle environmental and genetic factors affecting the transition from IDs to IR-NCDs by combining multi-omics approaches and novel technologies for personalized genotyping of adaptive immune receptor genes. We will focus on representative IR-NCDs where well-characterized patient cohorts are available from the partners. A key limitation in conventional clinical studies is that any events that occurred before diagnosis and enrollment in the healthcare system cannot be assessed. Thereby the initial cause and potential ID triggers can only be studied retrospectively. We will solve this problem by using both a.) clinical cohorts and b.) a population scale cohort (“LifeLines”). In Lifelines, samples from &gt;150,000 healthy individuals were collected longitudinally for &gt;15 years. Over time, some individuals have developed IR-NCDs that were recorded in follow ups. In ID-DarkMatter-NCD, we access these patients’ samples before disease onset to identify pre-diagnostic markers of subclinical differences preceding and predicting disease onset.
Overall, we will deeply profile &gt;6,000 patients of six IR-NCDs (PCC, MS, ME/CFS, IBD, RA, SLE) by generating multiple layers of immune system, genetics, and microbiota data to identify novel biomarkers and disease mechanisms. We will leverage state-of-the-art approaches such as phage-display immunoprecipitation sequencing (PhIP-Seq) to characterize humoral and B cellular immune responses, as well as orthogonal approaches covering T-cells. ID &amp; environmental exposures will be analyzed by microbiota metagenomics sequencing, as well as PhIP-Seq libraries of 600,000 bacterial/viral antigens to study immunological memory &amp; the role of previous exposures.
</a:t>
            </a:r>
          </a:p>
        </p:txBody>
      </p:sp>
      <p:sp>
        <p:nvSpPr>
          <p:cNvPr id="4" name="Slide Number Placeholder 3"/>
          <p:cNvSpPr>
            <a:spLocks noGrp="1"/>
          </p:cNvSpPr>
          <p:nvPr>
            <p:ph type="sldNum" sz="quarter" idx="5"/>
          </p:nvPr>
        </p:nvSpPr>
        <p:spPr/>
        <p:txBody>
          <a:bodyPr/>
          <a:lstStyle/>
          <a:p>
            <a:fld id="{6BF84CF9-2E7B-4229-A653-D8D1424F7130}" type="slidenum">
              <a:rPr lang="en-US" smtClean="0"/>
              <a:t>7</a:t>
            </a:fld>
            <a:endParaRPr lang="en-US"/>
          </a:p>
        </p:txBody>
      </p:sp>
    </p:spTree>
    <p:extLst>
      <p:ext uri="{BB962C8B-B14F-4D97-AF65-F5344CB8AC3E}">
        <p14:creationId xmlns:p14="http://schemas.microsoft.com/office/powerpoint/2010/main" val="170702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Objective 1: Identify ID/pathobiont triggers of IR-NCDs
Which IDs (bacteria or viruses) associate with the onset of different IR-NCDs? Which pathobionts act as trigger of IR-NCDs, similar to the role of IDs? Which IDs or pathobionts worsen existing IR-NCDs and affect the response to treatment?
</a:t>
            </a:r>
          </a:p>
        </p:txBody>
      </p:sp>
      <p:sp>
        <p:nvSpPr>
          <p:cNvPr id="4" name="Slide Number Placeholder 3"/>
          <p:cNvSpPr>
            <a:spLocks noGrp="1"/>
          </p:cNvSpPr>
          <p:nvPr>
            <p:ph type="sldNum" sz="quarter" idx="5"/>
          </p:nvPr>
        </p:nvSpPr>
        <p:spPr/>
        <p:txBody>
          <a:bodyPr/>
          <a:lstStyle/>
          <a:p>
            <a:fld id="{6BF84CF9-2E7B-4229-A653-D8D1424F7130}" type="slidenum">
              <a:rPr lang="en-US" smtClean="0"/>
              <a:t>8</a:t>
            </a:fld>
            <a:endParaRPr lang="en-US"/>
          </a:p>
        </p:txBody>
      </p:sp>
    </p:spTree>
    <p:extLst>
      <p:ext uri="{BB962C8B-B14F-4D97-AF65-F5344CB8AC3E}">
        <p14:creationId xmlns:p14="http://schemas.microsoft.com/office/powerpoint/2010/main" val="150193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Here, we will apply a 1. multi-disease (six IR-NCDs: PCC, MS, ME/CFS, RA, SLE, IBD), 2. multi-cohort (enrolling patients from different studies and countries), and 3. multi-omics approach (IDs/pathobionts vs. immune system, genetics, environment) to identify IDs triggering IR-NCDs, and to disentangle environmental and genetic factors affecting the transition from IDs to IR-NCDs. Hence, we will overcome conventional studies by systematically studying multiple factors in multiple diseases. For studying exposures to IDs/pathobionts, we will leverage a novel technology and libraries of 600,000 bacterial/viral antigens (as well as human proteins, section 1.2.1.2, WP1-T4) to test for previous ID exposures associated with IR-NCD onset and potential molecular mimicry. Regarding patients cohort, conventional clinical studies miss any events that occurred before diagnosis and enrollment in the healthcare system. Thereby the initial cause and potential ID triggers can only be studied retrospectively. We will solve this problem by using both clinical cohorts and a population scale cohort (“LifeLines”). In Lifelines, samples from &gt;150,000 healthy individuals were collected and stored longitudinally for &gt;15 years. Over time, some individuals have developed IR-NCDs that were recorded in follow ups. In ID-DarkMatter-NCD, we access these patients’ samples before disease onset to identify pre-diagnostic markers of subclinical differences preceding and predicting disease onset.
We will deeply profile in total &gt;6,000 patients of the six IR-NCDs by generating multiple layers of immune system, microbiota, host genetics data to mine for novel biomarkers and disease mechanisms (WP1). We will leverage state of the art (SotA) approaches such as phage display immunoprecipitation sequencing (PhIP-Seq) to cover humoral immunity (WP1-T3), as well as orthogonal approaches covering T cells (WP4-T4). Environmental exposures will be covered by microbiota metagenomics shotgun sequencing (WP1-T3), as well as PhIP-Seq libraries of 600,000 bacterial and viral antigens allowing to study immunological memory and the role of previous exposures. Furthermore, we will also study the exposome and symptomics by metagenomics, metabolomics (WP1-T5), as well as questionnaires that the patients have filled out, and electronic health records (EHRs) providing information on disease development, response to treatment etc. (detailed in section 1.2.1.2, WP1-T1).
</a:t>
            </a:r>
          </a:p>
        </p:txBody>
      </p:sp>
      <p:sp>
        <p:nvSpPr>
          <p:cNvPr id="4" name="Slide Number Placeholder 3"/>
          <p:cNvSpPr>
            <a:spLocks noGrp="1"/>
          </p:cNvSpPr>
          <p:nvPr>
            <p:ph type="sldNum" sz="quarter" idx="5"/>
          </p:nvPr>
        </p:nvSpPr>
        <p:spPr/>
        <p:txBody>
          <a:bodyPr/>
          <a:lstStyle/>
          <a:p>
            <a:fld id="{6BF84CF9-2E7B-4229-A653-D8D1424F7130}" type="slidenum">
              <a:rPr lang="en-US" smtClean="0"/>
              <a:t>9</a:t>
            </a:fld>
            <a:endParaRPr lang="en-US"/>
          </a:p>
        </p:txBody>
      </p:sp>
    </p:spTree>
    <p:extLst>
      <p:ext uri="{BB962C8B-B14F-4D97-AF65-F5344CB8AC3E}">
        <p14:creationId xmlns:p14="http://schemas.microsoft.com/office/powerpoint/2010/main" val="201744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temaresearch-my.sharepoint.com/personal/fresolone_eutema-research_eu/_layouts/15/Doc.aspx?sourcedoc=%7B97C91BD9-09BE-40F0-BE67-C59F6C8744B3%7D&amp;file=ID-DM-NCD_2023-04-12%20noon%20safety%20version%20%20Merged%20(Tpl_Application%20Form%20(Part%20B)%20(HE%20RIA%20and%20IA))%20-%20Copy.docx&amp;action=default&amp;mobileredirect=true&amp;DefaultItemOpen=1
Regarding genetic factors, we will leverage whole genome sequencing (WGS) data alongside proprietary high throughput genotyping methods to focus on HLA, IGV, and TCR polymorphisms (WP2-T1-3). Mounting data of recent years has implied these loci in shaping immune responses, and by combining functional PhIP-Seq data with genetic variation will shed light on their role in IR-NCDs.
Thereby, ID-DarkMatter-NCD will represent the largest and most deely profiled systematic study of multiple IR-NCDs. Our multi disease, multi-cohort, multi-omics approach will generate new insights for each single disease studied (WP3-5). Eventually these multilayered datasets of every disease will be combined allowing for comparative analyses (WP6) that will provide insights on shared mechanisms and differences in different IR-NCDs, with the key objectives outlined below (also summarized in Tab 1.1 on page 7).
</a:t>
            </a:r>
          </a:p>
        </p:txBody>
      </p:sp>
      <p:sp>
        <p:nvSpPr>
          <p:cNvPr id="4" name="Slide Number Placeholder 3"/>
          <p:cNvSpPr>
            <a:spLocks noGrp="1"/>
          </p:cNvSpPr>
          <p:nvPr>
            <p:ph type="sldNum" sz="quarter" idx="5"/>
          </p:nvPr>
        </p:nvSpPr>
        <p:spPr/>
        <p:txBody>
          <a:bodyPr/>
          <a:lstStyle/>
          <a:p>
            <a:fld id="{6BF84CF9-2E7B-4229-A653-D8D1424F7130}" type="slidenum">
              <a:rPr lang="en-US" smtClean="0"/>
              <a:t>10</a:t>
            </a:fld>
            <a:endParaRPr lang="en-US"/>
          </a:p>
        </p:txBody>
      </p:sp>
    </p:spTree>
    <p:extLst>
      <p:ext uri="{BB962C8B-B14F-4D97-AF65-F5344CB8AC3E}">
        <p14:creationId xmlns:p14="http://schemas.microsoft.com/office/powerpoint/2010/main" val="705449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Grafik 8" descr="Ein Bild, das Werkzeug, Blume, Text, Design enthält.&#10;&#10;Automatisch generierte Beschreibung">
            <a:extLst>
              <a:ext uri="{FF2B5EF4-FFF2-40B4-BE49-F238E27FC236}">
                <a16:creationId xmlns:a16="http://schemas.microsoft.com/office/drawing/2014/main" id="{C27C2E56-5E4B-8481-E99D-976D068CF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87B2673-777D-48AB-FC54-13A1A60EAB59}"/>
              </a:ext>
            </a:extLst>
          </p:cNvPr>
          <p:cNvSpPr>
            <a:spLocks noGrp="1"/>
          </p:cNvSpPr>
          <p:nvPr>
            <p:ph type="ctrTitle" hasCustomPrompt="1"/>
          </p:nvPr>
        </p:nvSpPr>
        <p:spPr>
          <a:xfrm>
            <a:off x="895350" y="919163"/>
            <a:ext cx="8048625" cy="2207054"/>
          </a:xfrm>
        </p:spPr>
        <p:txBody>
          <a:bodyPr anchor="b"/>
          <a:lstStyle>
            <a:lvl1pPr algn="ctr">
              <a:defRPr sz="6000"/>
            </a:lvl1pPr>
          </a:lstStyle>
          <a:p>
            <a:r>
              <a:rPr lang="en-US" noProof="0" dirty="0" err="1"/>
              <a:t>Mastertitelformat</a:t>
            </a:r>
            <a:r>
              <a:rPr lang="en-US" noProof="0" dirty="0"/>
              <a:t> </a:t>
            </a:r>
            <a:r>
              <a:rPr lang="en-US" noProof="0" dirty="0" err="1"/>
              <a:t>bearbeiten</a:t>
            </a:r>
            <a:endParaRPr lang="en-US" noProof="0" dirty="0"/>
          </a:p>
        </p:txBody>
      </p:sp>
      <p:sp>
        <p:nvSpPr>
          <p:cNvPr id="3" name="Untertitel 2">
            <a:extLst>
              <a:ext uri="{FF2B5EF4-FFF2-40B4-BE49-F238E27FC236}">
                <a16:creationId xmlns:a16="http://schemas.microsoft.com/office/drawing/2014/main" id="{A65BC326-B674-2AE4-D1DC-7DBBCDAC6807}"/>
              </a:ext>
            </a:extLst>
          </p:cNvPr>
          <p:cNvSpPr>
            <a:spLocks noGrp="1"/>
          </p:cNvSpPr>
          <p:nvPr>
            <p:ph type="subTitle" idx="1" hasCustomPrompt="1"/>
          </p:nvPr>
        </p:nvSpPr>
        <p:spPr>
          <a:xfrm>
            <a:off x="895350" y="3465513"/>
            <a:ext cx="8048625" cy="15305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Master-</a:t>
            </a:r>
            <a:r>
              <a:rPr lang="en-US" noProof="0" dirty="0" err="1"/>
              <a:t>Untertitelformat</a:t>
            </a:r>
            <a:r>
              <a:rPr lang="en-US" noProof="0" dirty="0"/>
              <a:t> </a:t>
            </a:r>
            <a:r>
              <a:rPr lang="en-US" noProof="0" dirty="0" err="1"/>
              <a:t>bearbeiten</a:t>
            </a:r>
            <a:endParaRPr lang="en-US" noProof="0" dirty="0"/>
          </a:p>
        </p:txBody>
      </p:sp>
    </p:spTree>
    <p:extLst>
      <p:ext uri="{BB962C8B-B14F-4D97-AF65-F5344CB8AC3E}">
        <p14:creationId xmlns:p14="http://schemas.microsoft.com/office/powerpoint/2010/main" val="295289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3" name="Grafik 12" descr="Ein Bild, das Karte, Visualisierung, Design enthält.&#10;&#10;Automatisch generierte Beschreibung">
            <a:extLst>
              <a:ext uri="{FF2B5EF4-FFF2-40B4-BE49-F238E27FC236}">
                <a16:creationId xmlns:a16="http://schemas.microsoft.com/office/drawing/2014/main" id="{6BA6BBF1-C76C-D50E-C13F-4125FF73E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90C2E2C-C0D2-193A-045A-64D17F209B46}"/>
              </a:ext>
            </a:extLst>
          </p:cNvPr>
          <p:cNvSpPr>
            <a:spLocks noGrp="1"/>
          </p:cNvSpPr>
          <p:nvPr>
            <p:ph type="title" hasCustomPrompt="1"/>
          </p:nvPr>
        </p:nvSpPr>
        <p:spPr/>
        <p:txBody>
          <a:bodyPr>
            <a:normAutofit/>
          </a:bodyPr>
          <a:lstStyle>
            <a:lvl1pPr>
              <a:defRPr sz="4000"/>
            </a:lvl1pPr>
          </a:lstStyle>
          <a:p>
            <a:r>
              <a:rPr lang="en-US" noProof="0" dirty="0" err="1"/>
              <a:t>Mastertitelformat</a:t>
            </a:r>
            <a:r>
              <a:rPr lang="en-US" noProof="0" dirty="0"/>
              <a:t> </a:t>
            </a:r>
            <a:r>
              <a:rPr lang="en-US" noProof="0" dirty="0" err="1"/>
              <a:t>bearbeiten</a:t>
            </a:r>
            <a:endParaRPr lang="en-US" noProof="0" dirty="0"/>
          </a:p>
        </p:txBody>
      </p:sp>
      <p:sp>
        <p:nvSpPr>
          <p:cNvPr id="3" name="Inhaltsplatzhalter 2">
            <a:extLst>
              <a:ext uri="{FF2B5EF4-FFF2-40B4-BE49-F238E27FC236}">
                <a16:creationId xmlns:a16="http://schemas.microsoft.com/office/drawing/2014/main" id="{C3CA4F07-9045-0AD6-CD92-DA643F4F5D9B}"/>
              </a:ext>
            </a:extLst>
          </p:cNvPr>
          <p:cNvSpPr>
            <a:spLocks noGrp="1"/>
          </p:cNvSpPr>
          <p:nvPr>
            <p:ph idx="1" hasCustomPrompt="1"/>
          </p:nvPr>
        </p:nvSpPr>
        <p:spPr/>
        <p:txBody>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sp>
        <p:nvSpPr>
          <p:cNvPr id="4" name="Datumsplatzhalter 3">
            <a:extLst>
              <a:ext uri="{FF2B5EF4-FFF2-40B4-BE49-F238E27FC236}">
                <a16:creationId xmlns:a16="http://schemas.microsoft.com/office/drawing/2014/main" id="{DE552A2A-F93B-4892-96EA-99A2C6648E67}"/>
              </a:ext>
            </a:extLst>
          </p:cNvPr>
          <p:cNvSpPr>
            <a:spLocks noGrp="1"/>
          </p:cNvSpPr>
          <p:nvPr>
            <p:ph type="dt" sz="half" idx="10"/>
          </p:nvPr>
        </p:nvSpPr>
        <p:spPr/>
        <p:txBody>
          <a:bodyPr/>
          <a:lstStyle/>
          <a:p>
            <a:fld id="{B5DE8DA4-499F-4AE3-8CFC-89808493C926}" type="datetimeFigureOut">
              <a:rPr lang="de-DE" smtClean="0"/>
              <a:t>05.03.2025</a:t>
            </a:fld>
            <a:endParaRPr lang="de-DE" dirty="0"/>
          </a:p>
        </p:txBody>
      </p:sp>
      <p:sp>
        <p:nvSpPr>
          <p:cNvPr id="5" name="Fußzeilenplatzhalter 4">
            <a:extLst>
              <a:ext uri="{FF2B5EF4-FFF2-40B4-BE49-F238E27FC236}">
                <a16:creationId xmlns:a16="http://schemas.microsoft.com/office/drawing/2014/main" id="{F59BB100-3E0C-4401-10FC-EA986BC66DD8}"/>
              </a:ext>
            </a:extLst>
          </p:cNvPr>
          <p:cNvSpPr>
            <a:spLocks noGrp="1"/>
          </p:cNvSpPr>
          <p:nvPr>
            <p:ph type="ftr" sz="quarter" idx="11"/>
          </p:nvPr>
        </p:nvSpPr>
        <p:spPr/>
        <p:txBody>
          <a:bodyPr/>
          <a:lstStyle/>
          <a:p>
            <a:endParaRPr lang="en-US" noProof="0" dirty="0"/>
          </a:p>
        </p:txBody>
      </p:sp>
      <p:sp>
        <p:nvSpPr>
          <p:cNvPr id="6" name="Foliennummernplatzhalter 5">
            <a:extLst>
              <a:ext uri="{FF2B5EF4-FFF2-40B4-BE49-F238E27FC236}">
                <a16:creationId xmlns:a16="http://schemas.microsoft.com/office/drawing/2014/main" id="{177F109D-7910-896F-BE86-3C654012334C}"/>
              </a:ext>
            </a:extLst>
          </p:cNvPr>
          <p:cNvSpPr>
            <a:spLocks noGrp="1"/>
          </p:cNvSpPr>
          <p:nvPr>
            <p:ph type="sldNum" sz="quarter" idx="12"/>
          </p:nvPr>
        </p:nvSpPr>
        <p:spPr/>
        <p:txBody>
          <a:bodyPr/>
          <a:lstStyle/>
          <a:p>
            <a:fld id="{8A27D760-D3AB-4A2A-B1E3-3AEF8BA0BCD2}" type="slidenum">
              <a:rPr lang="de-DE" smtClean="0"/>
              <a:t>‹#›</a:t>
            </a:fld>
            <a:endParaRPr lang="de-DE" dirty="0"/>
          </a:p>
        </p:txBody>
      </p:sp>
      <p:cxnSp>
        <p:nvCxnSpPr>
          <p:cNvPr id="7" name="Gerade Verbindung 15">
            <a:extLst>
              <a:ext uri="{FF2B5EF4-FFF2-40B4-BE49-F238E27FC236}">
                <a16:creationId xmlns:a16="http://schemas.microsoft.com/office/drawing/2014/main" id="{7DA55A4B-DEE3-87D3-0344-EDF437B0BF22}"/>
              </a:ext>
            </a:extLst>
          </p:cNvPr>
          <p:cNvCxnSpPr>
            <a:cxnSpLocks/>
          </p:cNvCxnSpPr>
          <p:nvPr userDrawn="1"/>
        </p:nvCxnSpPr>
        <p:spPr>
          <a:xfrm flipH="1">
            <a:off x="807720" y="1331701"/>
            <a:ext cx="3901440" cy="0"/>
          </a:xfrm>
          <a:prstGeom prst="line">
            <a:avLst/>
          </a:prstGeom>
          <a:ln>
            <a:solidFill>
              <a:srgbClr val="7D26CD"/>
            </a:solidFill>
          </a:ln>
        </p:spPr>
        <p:style>
          <a:lnRef idx="2">
            <a:schemeClr val="dk1"/>
          </a:lnRef>
          <a:fillRef idx="0">
            <a:schemeClr val="dk1"/>
          </a:fillRef>
          <a:effectRef idx="1">
            <a:schemeClr val="dk1"/>
          </a:effectRef>
          <a:fontRef idx="minor">
            <a:schemeClr val="tx1"/>
          </a:fontRef>
        </p:style>
      </p:cxnSp>
      <p:cxnSp>
        <p:nvCxnSpPr>
          <p:cNvPr id="9" name="Gerade Verbindung 15">
            <a:extLst>
              <a:ext uri="{FF2B5EF4-FFF2-40B4-BE49-F238E27FC236}">
                <a16:creationId xmlns:a16="http://schemas.microsoft.com/office/drawing/2014/main" id="{EEA006FD-47FE-797A-A69F-AFADE4DFBFE7}"/>
              </a:ext>
            </a:extLst>
          </p:cNvPr>
          <p:cNvCxnSpPr>
            <a:cxnSpLocks/>
          </p:cNvCxnSpPr>
          <p:nvPr userDrawn="1"/>
        </p:nvCxnSpPr>
        <p:spPr>
          <a:xfrm flipH="1">
            <a:off x="4709160" y="1331701"/>
            <a:ext cx="3901440" cy="0"/>
          </a:xfrm>
          <a:prstGeom prst="line">
            <a:avLst/>
          </a:prstGeom>
          <a:ln>
            <a:solidFill>
              <a:srgbClr val="FE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5858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13" name="Grafik 12" descr="Ein Bild, das Karte, Visualisierung, Design enthält.&#10;&#10;Automatisch generierte Beschreibung">
            <a:extLst>
              <a:ext uri="{FF2B5EF4-FFF2-40B4-BE49-F238E27FC236}">
                <a16:creationId xmlns:a16="http://schemas.microsoft.com/office/drawing/2014/main" id="{4C3AC0E1-1E3F-424B-7660-085A22FC5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90C2E2C-C0D2-193A-045A-64D17F209B46}"/>
              </a:ext>
            </a:extLst>
          </p:cNvPr>
          <p:cNvSpPr>
            <a:spLocks noGrp="1"/>
          </p:cNvSpPr>
          <p:nvPr>
            <p:ph type="title" hasCustomPrompt="1"/>
          </p:nvPr>
        </p:nvSpPr>
        <p:spPr/>
        <p:txBody>
          <a:bodyPr>
            <a:normAutofit/>
          </a:bodyPr>
          <a:lstStyle>
            <a:lvl1pPr>
              <a:defRPr sz="4000"/>
            </a:lvl1pPr>
          </a:lstStyle>
          <a:p>
            <a:r>
              <a:rPr lang="en-US" noProof="0" dirty="0" err="1"/>
              <a:t>Mastertitelformat</a:t>
            </a:r>
            <a:r>
              <a:rPr lang="en-US" noProof="0" dirty="0"/>
              <a:t> </a:t>
            </a:r>
            <a:r>
              <a:rPr lang="en-US" noProof="0" dirty="0" err="1"/>
              <a:t>bearbeiten</a:t>
            </a:r>
            <a:endParaRPr lang="en-US" noProof="0" dirty="0"/>
          </a:p>
        </p:txBody>
      </p:sp>
      <p:sp>
        <p:nvSpPr>
          <p:cNvPr id="4" name="Datumsplatzhalter 3">
            <a:extLst>
              <a:ext uri="{FF2B5EF4-FFF2-40B4-BE49-F238E27FC236}">
                <a16:creationId xmlns:a16="http://schemas.microsoft.com/office/drawing/2014/main" id="{DE552A2A-F93B-4892-96EA-99A2C6648E67}"/>
              </a:ext>
            </a:extLst>
          </p:cNvPr>
          <p:cNvSpPr>
            <a:spLocks noGrp="1"/>
          </p:cNvSpPr>
          <p:nvPr>
            <p:ph type="dt" sz="half" idx="10"/>
          </p:nvPr>
        </p:nvSpPr>
        <p:spPr/>
        <p:txBody>
          <a:bodyPr/>
          <a:lstStyle/>
          <a:p>
            <a:fld id="{B5DE8DA4-499F-4AE3-8CFC-89808493C926}" type="datetimeFigureOut">
              <a:rPr lang="de-DE" smtClean="0"/>
              <a:t>05.03.2025</a:t>
            </a:fld>
            <a:endParaRPr lang="de-DE" dirty="0"/>
          </a:p>
        </p:txBody>
      </p:sp>
      <p:sp>
        <p:nvSpPr>
          <p:cNvPr id="5" name="Fußzeilenplatzhalter 4">
            <a:extLst>
              <a:ext uri="{FF2B5EF4-FFF2-40B4-BE49-F238E27FC236}">
                <a16:creationId xmlns:a16="http://schemas.microsoft.com/office/drawing/2014/main" id="{F59BB100-3E0C-4401-10FC-EA986BC66DD8}"/>
              </a:ext>
            </a:extLst>
          </p:cNvPr>
          <p:cNvSpPr>
            <a:spLocks noGrp="1"/>
          </p:cNvSpPr>
          <p:nvPr>
            <p:ph type="ftr" sz="quarter" idx="11"/>
          </p:nvPr>
        </p:nvSpPr>
        <p:spPr/>
        <p:txBody>
          <a:bodyPr/>
          <a:lstStyle/>
          <a:p>
            <a:endParaRPr lang="en-US" noProof="0" dirty="0"/>
          </a:p>
        </p:txBody>
      </p:sp>
      <p:sp>
        <p:nvSpPr>
          <p:cNvPr id="6" name="Foliennummernplatzhalter 5">
            <a:extLst>
              <a:ext uri="{FF2B5EF4-FFF2-40B4-BE49-F238E27FC236}">
                <a16:creationId xmlns:a16="http://schemas.microsoft.com/office/drawing/2014/main" id="{177F109D-7910-896F-BE86-3C654012334C}"/>
              </a:ext>
            </a:extLst>
          </p:cNvPr>
          <p:cNvSpPr>
            <a:spLocks noGrp="1"/>
          </p:cNvSpPr>
          <p:nvPr>
            <p:ph type="sldNum" sz="quarter" idx="12"/>
          </p:nvPr>
        </p:nvSpPr>
        <p:spPr/>
        <p:txBody>
          <a:bodyPr/>
          <a:lstStyle/>
          <a:p>
            <a:fld id="{8A27D760-D3AB-4A2A-B1E3-3AEF8BA0BCD2}" type="slidenum">
              <a:rPr lang="de-DE" smtClean="0"/>
              <a:t>‹#›</a:t>
            </a:fld>
            <a:endParaRPr lang="de-DE" dirty="0"/>
          </a:p>
        </p:txBody>
      </p:sp>
      <p:sp>
        <p:nvSpPr>
          <p:cNvPr id="11" name="Bildplatzhalter 10">
            <a:extLst>
              <a:ext uri="{FF2B5EF4-FFF2-40B4-BE49-F238E27FC236}">
                <a16:creationId xmlns:a16="http://schemas.microsoft.com/office/drawing/2014/main" id="{B4BC30D4-1CD3-2116-E661-D3FB12681D02}"/>
              </a:ext>
            </a:extLst>
          </p:cNvPr>
          <p:cNvSpPr>
            <a:spLocks noGrp="1"/>
          </p:cNvSpPr>
          <p:nvPr>
            <p:ph type="pic" sz="quarter" idx="13"/>
          </p:nvPr>
        </p:nvSpPr>
        <p:spPr>
          <a:xfrm>
            <a:off x="838200" y="1847850"/>
            <a:ext cx="10515600" cy="4351338"/>
          </a:xfrm>
        </p:spPr>
        <p:txBody>
          <a:bodyPr/>
          <a:lstStyle/>
          <a:p>
            <a:endParaRPr lang="en-US" noProof="0" dirty="0"/>
          </a:p>
        </p:txBody>
      </p:sp>
      <p:cxnSp>
        <p:nvCxnSpPr>
          <p:cNvPr id="8" name="Gerade Verbindung 15">
            <a:extLst>
              <a:ext uri="{FF2B5EF4-FFF2-40B4-BE49-F238E27FC236}">
                <a16:creationId xmlns:a16="http://schemas.microsoft.com/office/drawing/2014/main" id="{C73555A3-489F-EB29-06EE-72778092F137}"/>
              </a:ext>
            </a:extLst>
          </p:cNvPr>
          <p:cNvCxnSpPr>
            <a:cxnSpLocks/>
          </p:cNvCxnSpPr>
          <p:nvPr userDrawn="1"/>
        </p:nvCxnSpPr>
        <p:spPr>
          <a:xfrm flipH="1">
            <a:off x="807720" y="1331701"/>
            <a:ext cx="3901440" cy="0"/>
          </a:xfrm>
          <a:prstGeom prst="line">
            <a:avLst/>
          </a:prstGeom>
          <a:ln>
            <a:solidFill>
              <a:srgbClr val="7D26CD"/>
            </a:solidFill>
          </a:ln>
        </p:spPr>
        <p:style>
          <a:lnRef idx="2">
            <a:schemeClr val="dk1"/>
          </a:lnRef>
          <a:fillRef idx="0">
            <a:schemeClr val="dk1"/>
          </a:fillRef>
          <a:effectRef idx="1">
            <a:schemeClr val="dk1"/>
          </a:effectRef>
          <a:fontRef idx="minor">
            <a:schemeClr val="tx1"/>
          </a:fontRef>
        </p:style>
      </p:cxnSp>
      <p:cxnSp>
        <p:nvCxnSpPr>
          <p:cNvPr id="9" name="Gerade Verbindung 15">
            <a:extLst>
              <a:ext uri="{FF2B5EF4-FFF2-40B4-BE49-F238E27FC236}">
                <a16:creationId xmlns:a16="http://schemas.microsoft.com/office/drawing/2014/main" id="{EB1D15B8-616C-E309-7606-8628639A4FF8}"/>
              </a:ext>
            </a:extLst>
          </p:cNvPr>
          <p:cNvCxnSpPr>
            <a:cxnSpLocks/>
          </p:cNvCxnSpPr>
          <p:nvPr userDrawn="1"/>
        </p:nvCxnSpPr>
        <p:spPr>
          <a:xfrm flipH="1">
            <a:off x="4709160" y="1331701"/>
            <a:ext cx="3901440" cy="0"/>
          </a:xfrm>
          <a:prstGeom prst="line">
            <a:avLst/>
          </a:prstGeom>
          <a:ln>
            <a:solidFill>
              <a:srgbClr val="FE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307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13" name="Grafik 12" descr="Ein Bild, das Karte, Visualisierung, Design enthält.&#10;&#10;Automatisch generierte Beschreibung">
            <a:extLst>
              <a:ext uri="{FF2B5EF4-FFF2-40B4-BE49-F238E27FC236}">
                <a16:creationId xmlns:a16="http://schemas.microsoft.com/office/drawing/2014/main" id="{0B31285A-5E53-6F8E-9FCA-6E295AB9D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90C2E2C-C0D2-193A-045A-64D17F209B46}"/>
              </a:ext>
            </a:extLst>
          </p:cNvPr>
          <p:cNvSpPr>
            <a:spLocks noGrp="1"/>
          </p:cNvSpPr>
          <p:nvPr>
            <p:ph type="title" hasCustomPrompt="1"/>
          </p:nvPr>
        </p:nvSpPr>
        <p:spPr/>
        <p:txBody>
          <a:bodyPr>
            <a:normAutofit/>
          </a:bodyPr>
          <a:lstStyle>
            <a:lvl1pPr>
              <a:defRPr sz="4000"/>
            </a:lvl1pPr>
          </a:lstStyle>
          <a:p>
            <a:r>
              <a:rPr lang="en-US" noProof="0" dirty="0" err="1"/>
              <a:t>Mastertitelformat</a:t>
            </a:r>
            <a:r>
              <a:rPr lang="en-US" noProof="0" dirty="0"/>
              <a:t> </a:t>
            </a:r>
            <a:r>
              <a:rPr lang="en-US" noProof="0" dirty="0" err="1"/>
              <a:t>bearbeiten</a:t>
            </a:r>
            <a:endParaRPr lang="en-US" noProof="0" dirty="0"/>
          </a:p>
        </p:txBody>
      </p:sp>
      <p:sp>
        <p:nvSpPr>
          <p:cNvPr id="4" name="Datumsplatzhalter 3">
            <a:extLst>
              <a:ext uri="{FF2B5EF4-FFF2-40B4-BE49-F238E27FC236}">
                <a16:creationId xmlns:a16="http://schemas.microsoft.com/office/drawing/2014/main" id="{DE552A2A-F93B-4892-96EA-99A2C6648E67}"/>
              </a:ext>
            </a:extLst>
          </p:cNvPr>
          <p:cNvSpPr>
            <a:spLocks noGrp="1"/>
          </p:cNvSpPr>
          <p:nvPr>
            <p:ph type="dt" sz="half" idx="10"/>
          </p:nvPr>
        </p:nvSpPr>
        <p:spPr/>
        <p:txBody>
          <a:bodyPr/>
          <a:lstStyle/>
          <a:p>
            <a:fld id="{B5DE8DA4-499F-4AE3-8CFC-89808493C926}" type="datetimeFigureOut">
              <a:rPr lang="de-DE" smtClean="0"/>
              <a:t>05.03.2025</a:t>
            </a:fld>
            <a:endParaRPr lang="de-DE" dirty="0"/>
          </a:p>
        </p:txBody>
      </p:sp>
      <p:sp>
        <p:nvSpPr>
          <p:cNvPr id="5" name="Fußzeilenplatzhalter 4">
            <a:extLst>
              <a:ext uri="{FF2B5EF4-FFF2-40B4-BE49-F238E27FC236}">
                <a16:creationId xmlns:a16="http://schemas.microsoft.com/office/drawing/2014/main" id="{F59BB100-3E0C-4401-10FC-EA986BC66DD8}"/>
              </a:ext>
            </a:extLst>
          </p:cNvPr>
          <p:cNvSpPr>
            <a:spLocks noGrp="1"/>
          </p:cNvSpPr>
          <p:nvPr>
            <p:ph type="ftr" sz="quarter" idx="11"/>
          </p:nvPr>
        </p:nvSpPr>
        <p:spPr/>
        <p:txBody>
          <a:bodyPr/>
          <a:lstStyle/>
          <a:p>
            <a:endParaRPr lang="en-US" noProof="0" dirty="0"/>
          </a:p>
        </p:txBody>
      </p:sp>
      <p:sp>
        <p:nvSpPr>
          <p:cNvPr id="6" name="Foliennummernplatzhalter 5">
            <a:extLst>
              <a:ext uri="{FF2B5EF4-FFF2-40B4-BE49-F238E27FC236}">
                <a16:creationId xmlns:a16="http://schemas.microsoft.com/office/drawing/2014/main" id="{177F109D-7910-896F-BE86-3C654012334C}"/>
              </a:ext>
            </a:extLst>
          </p:cNvPr>
          <p:cNvSpPr>
            <a:spLocks noGrp="1"/>
          </p:cNvSpPr>
          <p:nvPr>
            <p:ph type="sldNum" sz="quarter" idx="12"/>
          </p:nvPr>
        </p:nvSpPr>
        <p:spPr/>
        <p:txBody>
          <a:bodyPr/>
          <a:lstStyle/>
          <a:p>
            <a:fld id="{8A27D760-D3AB-4A2A-B1E3-3AEF8BA0BCD2}" type="slidenum">
              <a:rPr lang="de-DE" smtClean="0"/>
              <a:t>‹#›</a:t>
            </a:fld>
            <a:endParaRPr lang="de-DE" dirty="0"/>
          </a:p>
        </p:txBody>
      </p:sp>
      <p:sp>
        <p:nvSpPr>
          <p:cNvPr id="10" name="Diagrammplatzhalter 9">
            <a:extLst>
              <a:ext uri="{FF2B5EF4-FFF2-40B4-BE49-F238E27FC236}">
                <a16:creationId xmlns:a16="http://schemas.microsoft.com/office/drawing/2014/main" id="{D5B26DB1-23E0-F76A-C6B3-D604836E9545}"/>
              </a:ext>
            </a:extLst>
          </p:cNvPr>
          <p:cNvSpPr>
            <a:spLocks noGrp="1"/>
          </p:cNvSpPr>
          <p:nvPr>
            <p:ph type="chart" sz="quarter" idx="14"/>
          </p:nvPr>
        </p:nvSpPr>
        <p:spPr>
          <a:xfrm>
            <a:off x="838200" y="1847850"/>
            <a:ext cx="10515600" cy="4351338"/>
          </a:xfrm>
        </p:spPr>
        <p:txBody>
          <a:bodyPr/>
          <a:lstStyle/>
          <a:p>
            <a:endParaRPr lang="en-US" noProof="0" dirty="0"/>
          </a:p>
        </p:txBody>
      </p:sp>
      <p:cxnSp>
        <p:nvCxnSpPr>
          <p:cNvPr id="8" name="Gerade Verbindung 15">
            <a:extLst>
              <a:ext uri="{FF2B5EF4-FFF2-40B4-BE49-F238E27FC236}">
                <a16:creationId xmlns:a16="http://schemas.microsoft.com/office/drawing/2014/main" id="{2DA244B2-4E71-E9CE-6CEC-4FAA6312B708}"/>
              </a:ext>
            </a:extLst>
          </p:cNvPr>
          <p:cNvCxnSpPr>
            <a:cxnSpLocks/>
          </p:cNvCxnSpPr>
          <p:nvPr userDrawn="1"/>
        </p:nvCxnSpPr>
        <p:spPr>
          <a:xfrm flipH="1">
            <a:off x="807720" y="1331701"/>
            <a:ext cx="3901440" cy="0"/>
          </a:xfrm>
          <a:prstGeom prst="line">
            <a:avLst/>
          </a:prstGeom>
          <a:ln>
            <a:solidFill>
              <a:srgbClr val="7D26CD"/>
            </a:solidFill>
          </a:ln>
        </p:spPr>
        <p:style>
          <a:lnRef idx="2">
            <a:schemeClr val="dk1"/>
          </a:lnRef>
          <a:fillRef idx="0">
            <a:schemeClr val="dk1"/>
          </a:fillRef>
          <a:effectRef idx="1">
            <a:schemeClr val="dk1"/>
          </a:effectRef>
          <a:fontRef idx="minor">
            <a:schemeClr val="tx1"/>
          </a:fontRef>
        </p:style>
      </p:cxnSp>
      <p:cxnSp>
        <p:nvCxnSpPr>
          <p:cNvPr id="9" name="Gerade Verbindung 15">
            <a:extLst>
              <a:ext uri="{FF2B5EF4-FFF2-40B4-BE49-F238E27FC236}">
                <a16:creationId xmlns:a16="http://schemas.microsoft.com/office/drawing/2014/main" id="{37993D25-6B17-2657-D5A6-123185997899}"/>
              </a:ext>
            </a:extLst>
          </p:cNvPr>
          <p:cNvCxnSpPr>
            <a:cxnSpLocks/>
          </p:cNvCxnSpPr>
          <p:nvPr userDrawn="1"/>
        </p:nvCxnSpPr>
        <p:spPr>
          <a:xfrm flipH="1">
            <a:off x="4709160" y="1331701"/>
            <a:ext cx="3901440" cy="0"/>
          </a:xfrm>
          <a:prstGeom prst="line">
            <a:avLst/>
          </a:prstGeom>
          <a:ln>
            <a:solidFill>
              <a:srgbClr val="FE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8993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0" name="Grafik 9" descr="Ein Bild, das Zeichnung, Entwurf, Kinderkunst, Darstellung enthält.&#10;&#10;Automatisch generierte Beschreibung">
            <a:extLst>
              <a:ext uri="{FF2B5EF4-FFF2-40B4-BE49-F238E27FC236}">
                <a16:creationId xmlns:a16="http://schemas.microsoft.com/office/drawing/2014/main" id="{BDB9F045-24D8-05BC-03E1-585CD983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8F37D21-76BC-977B-5847-29AB9FB158A1}"/>
              </a:ext>
            </a:extLst>
          </p:cNvPr>
          <p:cNvSpPr>
            <a:spLocks noGrp="1"/>
          </p:cNvSpPr>
          <p:nvPr>
            <p:ph type="title" hasCustomPrompt="1"/>
          </p:nvPr>
        </p:nvSpPr>
        <p:spPr>
          <a:xfrm>
            <a:off x="321310" y="325438"/>
            <a:ext cx="10515600" cy="2852737"/>
          </a:xfrm>
        </p:spPr>
        <p:txBody>
          <a:bodyPr anchor="b">
            <a:normAutofit/>
          </a:bodyPr>
          <a:lstStyle>
            <a:lvl1pPr>
              <a:defRPr sz="5400"/>
            </a:lvl1pPr>
          </a:lstStyle>
          <a:p>
            <a:r>
              <a:rPr lang="en-US" noProof="0" dirty="0" err="1"/>
              <a:t>Mastertitelformat</a:t>
            </a:r>
            <a:r>
              <a:rPr lang="en-US" noProof="0" dirty="0"/>
              <a:t> </a:t>
            </a:r>
            <a:r>
              <a:rPr lang="en-US" noProof="0" dirty="0" err="1"/>
              <a:t>bearbeiten</a:t>
            </a:r>
            <a:endParaRPr lang="en-US" noProof="0" dirty="0"/>
          </a:p>
        </p:txBody>
      </p:sp>
      <p:sp>
        <p:nvSpPr>
          <p:cNvPr id="3" name="Textplatzhalter 2">
            <a:extLst>
              <a:ext uri="{FF2B5EF4-FFF2-40B4-BE49-F238E27FC236}">
                <a16:creationId xmlns:a16="http://schemas.microsoft.com/office/drawing/2014/main" id="{84B5EF5D-B83C-4EF9-BAB9-EDFF814578B6}"/>
              </a:ext>
            </a:extLst>
          </p:cNvPr>
          <p:cNvSpPr>
            <a:spLocks noGrp="1"/>
          </p:cNvSpPr>
          <p:nvPr>
            <p:ph type="body" idx="1" hasCustomPrompt="1"/>
          </p:nvPr>
        </p:nvSpPr>
        <p:spPr>
          <a:xfrm>
            <a:off x="321310" y="35036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Mastertextformat</a:t>
            </a:r>
            <a:r>
              <a:rPr lang="en-US" noProof="0" dirty="0"/>
              <a:t> </a:t>
            </a:r>
            <a:r>
              <a:rPr lang="en-US" noProof="0" dirty="0" err="1"/>
              <a:t>bearbeiten</a:t>
            </a:r>
            <a:endParaRPr lang="en-US" noProof="0" dirty="0"/>
          </a:p>
        </p:txBody>
      </p:sp>
    </p:spTree>
    <p:extLst>
      <p:ext uri="{BB962C8B-B14F-4D97-AF65-F5344CB8AC3E}">
        <p14:creationId xmlns:p14="http://schemas.microsoft.com/office/powerpoint/2010/main" val="155337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13" name="Grafik 12" descr="Ein Bild, das Karte, Visualisierung, Design enthält.&#10;&#10;Automatisch generierte Beschreibung">
            <a:extLst>
              <a:ext uri="{FF2B5EF4-FFF2-40B4-BE49-F238E27FC236}">
                <a16:creationId xmlns:a16="http://schemas.microsoft.com/office/drawing/2014/main" id="{7BFBFDBC-AF18-2D0D-6E6F-7032722CA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90C2E2C-C0D2-193A-045A-64D17F209B46}"/>
              </a:ext>
            </a:extLst>
          </p:cNvPr>
          <p:cNvSpPr>
            <a:spLocks noGrp="1"/>
          </p:cNvSpPr>
          <p:nvPr>
            <p:ph type="title" hasCustomPrompt="1"/>
          </p:nvPr>
        </p:nvSpPr>
        <p:spPr/>
        <p:txBody>
          <a:bodyPr>
            <a:normAutofit/>
          </a:bodyPr>
          <a:lstStyle>
            <a:lvl1pPr>
              <a:defRPr sz="4000"/>
            </a:lvl1pPr>
          </a:lstStyle>
          <a:p>
            <a:r>
              <a:rPr lang="en-US" noProof="0" dirty="0" err="1"/>
              <a:t>Mastertitelformat</a:t>
            </a:r>
            <a:r>
              <a:rPr lang="en-US" noProof="0" dirty="0"/>
              <a:t> </a:t>
            </a:r>
            <a:r>
              <a:rPr lang="en-US" noProof="0" dirty="0" err="1"/>
              <a:t>bearbeiten</a:t>
            </a:r>
            <a:endParaRPr lang="en-US" noProof="0" dirty="0"/>
          </a:p>
        </p:txBody>
      </p:sp>
      <p:sp>
        <p:nvSpPr>
          <p:cNvPr id="4" name="Datumsplatzhalter 3">
            <a:extLst>
              <a:ext uri="{FF2B5EF4-FFF2-40B4-BE49-F238E27FC236}">
                <a16:creationId xmlns:a16="http://schemas.microsoft.com/office/drawing/2014/main" id="{DE552A2A-F93B-4892-96EA-99A2C6648E67}"/>
              </a:ext>
            </a:extLst>
          </p:cNvPr>
          <p:cNvSpPr>
            <a:spLocks noGrp="1"/>
          </p:cNvSpPr>
          <p:nvPr>
            <p:ph type="dt" sz="half" idx="10"/>
          </p:nvPr>
        </p:nvSpPr>
        <p:spPr/>
        <p:txBody>
          <a:bodyPr/>
          <a:lstStyle/>
          <a:p>
            <a:fld id="{B5DE8DA4-499F-4AE3-8CFC-89808493C926}" type="datetimeFigureOut">
              <a:rPr lang="de-DE" smtClean="0"/>
              <a:t>05.03.2025</a:t>
            </a:fld>
            <a:endParaRPr lang="de-DE" dirty="0"/>
          </a:p>
        </p:txBody>
      </p:sp>
      <p:sp>
        <p:nvSpPr>
          <p:cNvPr id="5" name="Fußzeilenplatzhalter 4">
            <a:extLst>
              <a:ext uri="{FF2B5EF4-FFF2-40B4-BE49-F238E27FC236}">
                <a16:creationId xmlns:a16="http://schemas.microsoft.com/office/drawing/2014/main" id="{F59BB100-3E0C-4401-10FC-EA986BC66DD8}"/>
              </a:ext>
            </a:extLst>
          </p:cNvPr>
          <p:cNvSpPr>
            <a:spLocks noGrp="1"/>
          </p:cNvSpPr>
          <p:nvPr>
            <p:ph type="ftr" sz="quarter" idx="11"/>
          </p:nvPr>
        </p:nvSpPr>
        <p:spPr/>
        <p:txBody>
          <a:bodyPr/>
          <a:lstStyle/>
          <a:p>
            <a:endParaRPr lang="en-US" noProof="0" dirty="0"/>
          </a:p>
        </p:txBody>
      </p:sp>
      <p:sp>
        <p:nvSpPr>
          <p:cNvPr id="6" name="Foliennummernplatzhalter 5">
            <a:extLst>
              <a:ext uri="{FF2B5EF4-FFF2-40B4-BE49-F238E27FC236}">
                <a16:creationId xmlns:a16="http://schemas.microsoft.com/office/drawing/2014/main" id="{177F109D-7910-896F-BE86-3C654012334C}"/>
              </a:ext>
            </a:extLst>
          </p:cNvPr>
          <p:cNvSpPr>
            <a:spLocks noGrp="1"/>
          </p:cNvSpPr>
          <p:nvPr>
            <p:ph type="sldNum" sz="quarter" idx="12"/>
          </p:nvPr>
        </p:nvSpPr>
        <p:spPr/>
        <p:txBody>
          <a:bodyPr/>
          <a:lstStyle/>
          <a:p>
            <a:fld id="{8A27D760-D3AB-4A2A-B1E3-3AEF8BA0BCD2}" type="slidenum">
              <a:rPr lang="de-DE" smtClean="0"/>
              <a:t>‹#›</a:t>
            </a:fld>
            <a:endParaRPr lang="de-DE" dirty="0"/>
          </a:p>
        </p:txBody>
      </p:sp>
      <p:sp>
        <p:nvSpPr>
          <p:cNvPr id="7" name="Tabellenplatzhalter 6">
            <a:extLst>
              <a:ext uri="{FF2B5EF4-FFF2-40B4-BE49-F238E27FC236}">
                <a16:creationId xmlns:a16="http://schemas.microsoft.com/office/drawing/2014/main" id="{F4D54E07-CE97-BC45-1F3B-6F1CF01CC11F}"/>
              </a:ext>
            </a:extLst>
          </p:cNvPr>
          <p:cNvSpPr>
            <a:spLocks noGrp="1"/>
          </p:cNvSpPr>
          <p:nvPr>
            <p:ph type="tbl" sz="quarter" idx="15"/>
          </p:nvPr>
        </p:nvSpPr>
        <p:spPr>
          <a:xfrm>
            <a:off x="838200" y="1847850"/>
            <a:ext cx="10515600" cy="4351338"/>
          </a:xfrm>
        </p:spPr>
        <p:txBody>
          <a:bodyPr/>
          <a:lstStyle/>
          <a:p>
            <a:endParaRPr lang="en-US" noProof="0" dirty="0"/>
          </a:p>
        </p:txBody>
      </p:sp>
      <p:cxnSp>
        <p:nvCxnSpPr>
          <p:cNvPr id="8" name="Gerade Verbindung 15">
            <a:extLst>
              <a:ext uri="{FF2B5EF4-FFF2-40B4-BE49-F238E27FC236}">
                <a16:creationId xmlns:a16="http://schemas.microsoft.com/office/drawing/2014/main" id="{AACC6E9E-B7B5-D19B-FDF2-D91F0A69F5C2}"/>
              </a:ext>
            </a:extLst>
          </p:cNvPr>
          <p:cNvCxnSpPr>
            <a:cxnSpLocks/>
          </p:cNvCxnSpPr>
          <p:nvPr userDrawn="1"/>
        </p:nvCxnSpPr>
        <p:spPr>
          <a:xfrm flipH="1">
            <a:off x="807720" y="1331701"/>
            <a:ext cx="3901440" cy="0"/>
          </a:xfrm>
          <a:prstGeom prst="line">
            <a:avLst/>
          </a:prstGeom>
          <a:ln>
            <a:solidFill>
              <a:srgbClr val="7D26CD"/>
            </a:solidFill>
          </a:ln>
        </p:spPr>
        <p:style>
          <a:lnRef idx="2">
            <a:schemeClr val="dk1"/>
          </a:lnRef>
          <a:fillRef idx="0">
            <a:schemeClr val="dk1"/>
          </a:fillRef>
          <a:effectRef idx="1">
            <a:schemeClr val="dk1"/>
          </a:effectRef>
          <a:fontRef idx="minor">
            <a:schemeClr val="tx1"/>
          </a:fontRef>
        </p:style>
      </p:cxnSp>
      <p:cxnSp>
        <p:nvCxnSpPr>
          <p:cNvPr id="10" name="Gerade Verbindung 15">
            <a:extLst>
              <a:ext uri="{FF2B5EF4-FFF2-40B4-BE49-F238E27FC236}">
                <a16:creationId xmlns:a16="http://schemas.microsoft.com/office/drawing/2014/main" id="{A03AB2B0-20B4-0185-9336-7F6820BDE27C}"/>
              </a:ext>
            </a:extLst>
          </p:cNvPr>
          <p:cNvCxnSpPr>
            <a:cxnSpLocks/>
          </p:cNvCxnSpPr>
          <p:nvPr userDrawn="1"/>
        </p:nvCxnSpPr>
        <p:spPr>
          <a:xfrm flipH="1">
            <a:off x="4709160" y="1331701"/>
            <a:ext cx="3901440" cy="0"/>
          </a:xfrm>
          <a:prstGeom prst="line">
            <a:avLst/>
          </a:prstGeom>
          <a:ln>
            <a:solidFill>
              <a:srgbClr val="FE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954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4" name="Grafik 13" descr="Ein Bild, das Karte, Visualisierung, Design enthält.&#10;&#10;Automatisch generierte Beschreibung">
            <a:extLst>
              <a:ext uri="{FF2B5EF4-FFF2-40B4-BE49-F238E27FC236}">
                <a16:creationId xmlns:a16="http://schemas.microsoft.com/office/drawing/2014/main" id="{D235BBB2-A875-9E50-6A85-BFD72EFA9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A359402-111C-55B2-C9B8-2B7468DF1309}"/>
              </a:ext>
            </a:extLst>
          </p:cNvPr>
          <p:cNvSpPr>
            <a:spLocks noGrp="1"/>
          </p:cNvSpPr>
          <p:nvPr>
            <p:ph type="title" hasCustomPrompt="1"/>
          </p:nvPr>
        </p:nvSpPr>
        <p:spPr/>
        <p:txBody>
          <a:bodyPr>
            <a:normAutofit/>
          </a:bodyPr>
          <a:lstStyle>
            <a:lvl1pPr>
              <a:defRPr sz="4000"/>
            </a:lvl1pPr>
          </a:lstStyle>
          <a:p>
            <a:r>
              <a:rPr lang="en-US" noProof="0" dirty="0" err="1"/>
              <a:t>Mastertitelformat</a:t>
            </a:r>
            <a:r>
              <a:rPr lang="en-US" noProof="0" dirty="0"/>
              <a:t> </a:t>
            </a:r>
            <a:r>
              <a:rPr lang="en-US" noProof="0" dirty="0" err="1"/>
              <a:t>bearbeiten</a:t>
            </a:r>
            <a:endParaRPr lang="en-US" noProof="0" dirty="0"/>
          </a:p>
        </p:txBody>
      </p:sp>
      <p:sp>
        <p:nvSpPr>
          <p:cNvPr id="3" name="Inhaltsplatzhalter 2">
            <a:extLst>
              <a:ext uri="{FF2B5EF4-FFF2-40B4-BE49-F238E27FC236}">
                <a16:creationId xmlns:a16="http://schemas.microsoft.com/office/drawing/2014/main" id="{93F4DC10-8FF4-E24C-DAB1-76A17571CEC6}"/>
              </a:ext>
            </a:extLst>
          </p:cNvPr>
          <p:cNvSpPr>
            <a:spLocks noGrp="1"/>
          </p:cNvSpPr>
          <p:nvPr>
            <p:ph sz="half" idx="1" hasCustomPrompt="1"/>
          </p:nvPr>
        </p:nvSpPr>
        <p:spPr>
          <a:xfrm>
            <a:off x="838200" y="1825625"/>
            <a:ext cx="5181600" cy="4351338"/>
          </a:xfrm>
        </p:spPr>
        <p:txBody>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sp>
        <p:nvSpPr>
          <p:cNvPr id="4" name="Inhaltsplatzhalter 3">
            <a:extLst>
              <a:ext uri="{FF2B5EF4-FFF2-40B4-BE49-F238E27FC236}">
                <a16:creationId xmlns:a16="http://schemas.microsoft.com/office/drawing/2014/main" id="{C6150D91-E710-C5B8-BD67-770C712601E0}"/>
              </a:ext>
            </a:extLst>
          </p:cNvPr>
          <p:cNvSpPr>
            <a:spLocks noGrp="1"/>
          </p:cNvSpPr>
          <p:nvPr>
            <p:ph sz="half" idx="2" hasCustomPrompt="1"/>
          </p:nvPr>
        </p:nvSpPr>
        <p:spPr>
          <a:xfrm>
            <a:off x="6172200" y="1825625"/>
            <a:ext cx="5181600" cy="4351338"/>
          </a:xfrm>
        </p:spPr>
        <p:txBody>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sp>
        <p:nvSpPr>
          <p:cNvPr id="5" name="Datumsplatzhalter 4">
            <a:extLst>
              <a:ext uri="{FF2B5EF4-FFF2-40B4-BE49-F238E27FC236}">
                <a16:creationId xmlns:a16="http://schemas.microsoft.com/office/drawing/2014/main" id="{AE2692FA-0451-1217-314A-F673BAEFB488}"/>
              </a:ext>
            </a:extLst>
          </p:cNvPr>
          <p:cNvSpPr>
            <a:spLocks noGrp="1"/>
          </p:cNvSpPr>
          <p:nvPr>
            <p:ph type="dt" sz="half" idx="10"/>
          </p:nvPr>
        </p:nvSpPr>
        <p:spPr/>
        <p:txBody>
          <a:bodyPr/>
          <a:lstStyle/>
          <a:p>
            <a:fld id="{B5DE8DA4-499F-4AE3-8CFC-89808493C926}" type="datetimeFigureOut">
              <a:rPr lang="de-DE" smtClean="0"/>
              <a:t>05.03.2025</a:t>
            </a:fld>
            <a:endParaRPr lang="de-DE" dirty="0"/>
          </a:p>
        </p:txBody>
      </p:sp>
      <p:sp>
        <p:nvSpPr>
          <p:cNvPr id="6" name="Fußzeilenplatzhalter 5">
            <a:extLst>
              <a:ext uri="{FF2B5EF4-FFF2-40B4-BE49-F238E27FC236}">
                <a16:creationId xmlns:a16="http://schemas.microsoft.com/office/drawing/2014/main" id="{21C33FBE-9340-3E4B-2E48-FC0535CDFF7E}"/>
              </a:ext>
            </a:extLst>
          </p:cNvPr>
          <p:cNvSpPr>
            <a:spLocks noGrp="1"/>
          </p:cNvSpPr>
          <p:nvPr>
            <p:ph type="ftr" sz="quarter" idx="11"/>
          </p:nvPr>
        </p:nvSpPr>
        <p:spPr/>
        <p:txBody>
          <a:bodyPr/>
          <a:lstStyle/>
          <a:p>
            <a:endParaRPr lang="en-US" noProof="0" dirty="0"/>
          </a:p>
        </p:txBody>
      </p:sp>
      <p:sp>
        <p:nvSpPr>
          <p:cNvPr id="7" name="Foliennummernplatzhalter 6">
            <a:extLst>
              <a:ext uri="{FF2B5EF4-FFF2-40B4-BE49-F238E27FC236}">
                <a16:creationId xmlns:a16="http://schemas.microsoft.com/office/drawing/2014/main" id="{B1EC9181-D84D-DE4C-3160-DD49D3A809E4}"/>
              </a:ext>
            </a:extLst>
          </p:cNvPr>
          <p:cNvSpPr>
            <a:spLocks noGrp="1"/>
          </p:cNvSpPr>
          <p:nvPr>
            <p:ph type="sldNum" sz="quarter" idx="12"/>
          </p:nvPr>
        </p:nvSpPr>
        <p:spPr/>
        <p:txBody>
          <a:bodyPr/>
          <a:lstStyle/>
          <a:p>
            <a:fld id="{8A27D760-D3AB-4A2A-B1E3-3AEF8BA0BCD2}" type="slidenum">
              <a:rPr lang="de-DE" smtClean="0"/>
              <a:t>‹#›</a:t>
            </a:fld>
            <a:endParaRPr lang="de-DE" dirty="0"/>
          </a:p>
        </p:txBody>
      </p:sp>
      <p:cxnSp>
        <p:nvCxnSpPr>
          <p:cNvPr id="8" name="Gerade Verbindung 15">
            <a:extLst>
              <a:ext uri="{FF2B5EF4-FFF2-40B4-BE49-F238E27FC236}">
                <a16:creationId xmlns:a16="http://schemas.microsoft.com/office/drawing/2014/main" id="{1658B2E8-B71A-2FAF-2F65-C402B741850C}"/>
              </a:ext>
            </a:extLst>
          </p:cNvPr>
          <p:cNvCxnSpPr>
            <a:cxnSpLocks/>
          </p:cNvCxnSpPr>
          <p:nvPr userDrawn="1"/>
        </p:nvCxnSpPr>
        <p:spPr>
          <a:xfrm flipH="1">
            <a:off x="807720" y="1331701"/>
            <a:ext cx="3901440" cy="0"/>
          </a:xfrm>
          <a:prstGeom prst="line">
            <a:avLst/>
          </a:prstGeom>
          <a:ln>
            <a:solidFill>
              <a:srgbClr val="7D26CD"/>
            </a:solidFill>
          </a:ln>
        </p:spPr>
        <p:style>
          <a:lnRef idx="2">
            <a:schemeClr val="dk1"/>
          </a:lnRef>
          <a:fillRef idx="0">
            <a:schemeClr val="dk1"/>
          </a:fillRef>
          <a:effectRef idx="1">
            <a:schemeClr val="dk1"/>
          </a:effectRef>
          <a:fontRef idx="minor">
            <a:schemeClr val="tx1"/>
          </a:fontRef>
        </p:style>
      </p:cxnSp>
      <p:cxnSp>
        <p:nvCxnSpPr>
          <p:cNvPr id="11" name="Gerade Verbindung 15">
            <a:extLst>
              <a:ext uri="{FF2B5EF4-FFF2-40B4-BE49-F238E27FC236}">
                <a16:creationId xmlns:a16="http://schemas.microsoft.com/office/drawing/2014/main" id="{5DED57F2-C4D5-F1AA-3267-97FA5C1C5BD0}"/>
              </a:ext>
            </a:extLst>
          </p:cNvPr>
          <p:cNvCxnSpPr>
            <a:cxnSpLocks/>
          </p:cNvCxnSpPr>
          <p:nvPr userDrawn="1"/>
        </p:nvCxnSpPr>
        <p:spPr>
          <a:xfrm flipH="1">
            <a:off x="4709160" y="1331701"/>
            <a:ext cx="3901440" cy="0"/>
          </a:xfrm>
          <a:prstGeom prst="line">
            <a:avLst/>
          </a:prstGeom>
          <a:ln>
            <a:solidFill>
              <a:srgbClr val="FE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730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pic>
        <p:nvPicPr>
          <p:cNvPr id="10" name="Grafik 9" descr="Ein Bild, das Text, Screenshot, Grafikdesign, Grafiken enthält.&#10;&#10;Automatisch generierte Beschreibung">
            <a:extLst>
              <a:ext uri="{FF2B5EF4-FFF2-40B4-BE49-F238E27FC236}">
                <a16:creationId xmlns:a16="http://schemas.microsoft.com/office/drawing/2014/main" id="{FF6E19E9-09FD-B47D-B980-231DA9943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8F37D21-76BC-977B-5847-29AB9FB158A1}"/>
              </a:ext>
            </a:extLst>
          </p:cNvPr>
          <p:cNvSpPr>
            <a:spLocks noGrp="1"/>
          </p:cNvSpPr>
          <p:nvPr>
            <p:ph type="title" hasCustomPrompt="1"/>
          </p:nvPr>
        </p:nvSpPr>
        <p:spPr>
          <a:xfrm>
            <a:off x="321310" y="325439"/>
            <a:ext cx="8114032" cy="2303462"/>
          </a:xfrm>
        </p:spPr>
        <p:txBody>
          <a:bodyPr anchor="b">
            <a:normAutofit/>
          </a:bodyPr>
          <a:lstStyle>
            <a:lvl1pPr algn="l">
              <a:defRPr sz="4400"/>
            </a:lvl1pPr>
          </a:lstStyle>
          <a:p>
            <a:r>
              <a:rPr lang="en-US" noProof="0" dirty="0" err="1"/>
              <a:t>Mastertitelformat</a:t>
            </a:r>
            <a:r>
              <a:rPr lang="en-US" noProof="0" dirty="0"/>
              <a:t> </a:t>
            </a:r>
            <a:r>
              <a:rPr lang="en-US" noProof="0" dirty="0" err="1"/>
              <a:t>bearbeiten</a:t>
            </a:r>
            <a:endParaRPr lang="en-US" noProof="0" dirty="0"/>
          </a:p>
        </p:txBody>
      </p:sp>
      <p:sp>
        <p:nvSpPr>
          <p:cNvPr id="3" name="Textplatzhalter 2">
            <a:extLst>
              <a:ext uri="{FF2B5EF4-FFF2-40B4-BE49-F238E27FC236}">
                <a16:creationId xmlns:a16="http://schemas.microsoft.com/office/drawing/2014/main" id="{84B5EF5D-B83C-4EF9-BAB9-EDFF814578B6}"/>
              </a:ext>
            </a:extLst>
          </p:cNvPr>
          <p:cNvSpPr>
            <a:spLocks noGrp="1"/>
          </p:cNvSpPr>
          <p:nvPr>
            <p:ph type="body" idx="1" hasCustomPrompt="1"/>
          </p:nvPr>
        </p:nvSpPr>
        <p:spPr>
          <a:xfrm>
            <a:off x="321310" y="2952753"/>
            <a:ext cx="8114032"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Mastertextformat</a:t>
            </a:r>
            <a:r>
              <a:rPr lang="en-US" noProof="0" dirty="0"/>
              <a:t> </a:t>
            </a:r>
            <a:r>
              <a:rPr lang="en-US" noProof="0" dirty="0" err="1"/>
              <a:t>bearbeiten</a:t>
            </a:r>
            <a:endParaRPr lang="en-US" noProof="0" dirty="0"/>
          </a:p>
        </p:txBody>
      </p:sp>
      <p:sp>
        <p:nvSpPr>
          <p:cNvPr id="4" name="Datumsplatzhalter 3">
            <a:extLst>
              <a:ext uri="{FF2B5EF4-FFF2-40B4-BE49-F238E27FC236}">
                <a16:creationId xmlns:a16="http://schemas.microsoft.com/office/drawing/2014/main" id="{EABA2440-5533-1177-14DB-A6AFCDDE4649}"/>
              </a:ext>
            </a:extLst>
          </p:cNvPr>
          <p:cNvSpPr>
            <a:spLocks noGrp="1"/>
          </p:cNvSpPr>
          <p:nvPr>
            <p:ph type="dt" sz="half" idx="10"/>
          </p:nvPr>
        </p:nvSpPr>
        <p:spPr>
          <a:xfrm>
            <a:off x="2676313" y="6349998"/>
            <a:ext cx="2743200" cy="365125"/>
          </a:xfrm>
        </p:spPr>
        <p:txBody>
          <a:bodyPr/>
          <a:lstStyle>
            <a:lvl1pPr>
              <a:defRPr>
                <a:solidFill>
                  <a:schemeClr val="tx1"/>
                </a:solidFill>
              </a:defRPr>
            </a:lvl1pPr>
          </a:lstStyle>
          <a:p>
            <a:fld id="{B5DE8DA4-499F-4AE3-8CFC-89808493C926}" type="datetimeFigureOut">
              <a:rPr lang="de-DE" smtClean="0"/>
              <a:pPr/>
              <a:t>05.03.2025</a:t>
            </a:fld>
            <a:endParaRPr lang="de-DE" dirty="0"/>
          </a:p>
        </p:txBody>
      </p:sp>
      <p:sp>
        <p:nvSpPr>
          <p:cNvPr id="5" name="Foliennummernplatzhalter 5">
            <a:extLst>
              <a:ext uri="{FF2B5EF4-FFF2-40B4-BE49-F238E27FC236}">
                <a16:creationId xmlns:a16="http://schemas.microsoft.com/office/drawing/2014/main" id="{455E36F3-CC23-602B-7E55-34DE8C664EFF}"/>
              </a:ext>
            </a:extLst>
          </p:cNvPr>
          <p:cNvSpPr>
            <a:spLocks noGrp="1"/>
          </p:cNvSpPr>
          <p:nvPr>
            <p:ph type="sldNum" sz="quarter" idx="12"/>
          </p:nvPr>
        </p:nvSpPr>
        <p:spPr>
          <a:xfrm>
            <a:off x="5692142" y="6349998"/>
            <a:ext cx="2743200" cy="365125"/>
          </a:xfrm>
        </p:spPr>
        <p:txBody>
          <a:bodyPr/>
          <a:lstStyle>
            <a:lvl1pPr>
              <a:defRPr b="0">
                <a:solidFill>
                  <a:schemeClr val="tx1"/>
                </a:solidFill>
              </a:defRPr>
            </a:lvl1pPr>
          </a:lstStyle>
          <a:p>
            <a:fld id="{8A27D760-D3AB-4A2A-B1E3-3AEF8BA0BCD2}" type="slidenum">
              <a:rPr lang="en-US" noProof="0" smtClean="0"/>
              <a:pPr/>
              <a:t>‹#›</a:t>
            </a:fld>
            <a:endParaRPr lang="en-US" noProof="0" dirty="0"/>
          </a:p>
        </p:txBody>
      </p:sp>
    </p:spTree>
    <p:extLst>
      <p:ext uri="{BB962C8B-B14F-4D97-AF65-F5344CB8AC3E}">
        <p14:creationId xmlns:p14="http://schemas.microsoft.com/office/powerpoint/2010/main" val="185441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CF0E95F-E8D8-18BE-013A-7C881B354F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platzhalter 2">
            <a:extLst>
              <a:ext uri="{FF2B5EF4-FFF2-40B4-BE49-F238E27FC236}">
                <a16:creationId xmlns:a16="http://schemas.microsoft.com/office/drawing/2014/main" id="{84B5EF5D-B83C-4EF9-BAB9-EDFF814578B6}"/>
              </a:ext>
            </a:extLst>
          </p:cNvPr>
          <p:cNvSpPr>
            <a:spLocks noGrp="1"/>
          </p:cNvSpPr>
          <p:nvPr>
            <p:ph type="body" idx="1" hasCustomPrompt="1"/>
          </p:nvPr>
        </p:nvSpPr>
        <p:spPr>
          <a:xfrm>
            <a:off x="6356875" y="2217420"/>
            <a:ext cx="5447211" cy="1431504"/>
          </a:xfr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Mastertextformat</a:t>
            </a:r>
            <a:r>
              <a:rPr lang="en-US" noProof="0" dirty="0"/>
              <a:t> </a:t>
            </a:r>
            <a:r>
              <a:rPr lang="en-US" noProof="0" dirty="0" err="1"/>
              <a:t>bearbeiten</a:t>
            </a:r>
            <a:endParaRPr lang="en-US" noProof="0" dirty="0"/>
          </a:p>
        </p:txBody>
      </p:sp>
      <p:pic>
        <p:nvPicPr>
          <p:cNvPr id="6" name="Grafik 5" descr="Internet mit einfarbiger Füllung">
            <a:extLst>
              <a:ext uri="{FF2B5EF4-FFF2-40B4-BE49-F238E27FC236}">
                <a16:creationId xmlns:a16="http://schemas.microsoft.com/office/drawing/2014/main" id="{E4C11D1A-805E-D4CE-E15A-1ACEA5D0C8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0951" y="5116707"/>
            <a:ext cx="560919" cy="467941"/>
          </a:xfrm>
          <a:prstGeom prst="rect">
            <a:avLst/>
          </a:prstGeom>
        </p:spPr>
      </p:pic>
      <p:sp>
        <p:nvSpPr>
          <p:cNvPr id="8" name="Textfeld 7">
            <a:extLst>
              <a:ext uri="{FF2B5EF4-FFF2-40B4-BE49-F238E27FC236}">
                <a16:creationId xmlns:a16="http://schemas.microsoft.com/office/drawing/2014/main" id="{9C14D6A8-2B77-4AE8-E850-FDA890C6C314}"/>
              </a:ext>
            </a:extLst>
          </p:cNvPr>
          <p:cNvSpPr txBox="1"/>
          <p:nvPr userDrawn="1"/>
        </p:nvSpPr>
        <p:spPr>
          <a:xfrm>
            <a:off x="6784997" y="5174444"/>
            <a:ext cx="2648872" cy="369332"/>
          </a:xfrm>
          <a:prstGeom prst="rect">
            <a:avLst/>
          </a:prstGeom>
          <a:noFill/>
        </p:spPr>
        <p:txBody>
          <a:bodyPr wrap="square" rtlCol="0">
            <a:spAutoFit/>
          </a:bodyPr>
          <a:lstStyle/>
          <a:p>
            <a:r>
              <a:rPr lang="en-US" sz="1800" b="0" i="0" dirty="0">
                <a:solidFill>
                  <a:schemeClr val="bg1"/>
                </a:solidFill>
                <a:latin typeface="Calibri Light" panose="020F0302020204030204" pitchFamily="34" charset="0"/>
                <a:cs typeface="Calibri Light" panose="020F0302020204030204" pitchFamily="34" charset="0"/>
              </a:rPr>
              <a:t> darkmatter-project.eu</a:t>
            </a:r>
            <a:endParaRPr lang="en-GB" sz="1800" b="0" i="0" dirty="0">
              <a:solidFill>
                <a:schemeClr val="bg1"/>
              </a:solidFill>
              <a:latin typeface="Calibri Light" panose="020F0302020204030204" pitchFamily="34" charset="0"/>
              <a:cs typeface="Calibri Light" panose="020F0302020204030204" pitchFamily="34" charset="0"/>
            </a:endParaRPr>
          </a:p>
        </p:txBody>
      </p:sp>
      <p:sp>
        <p:nvSpPr>
          <p:cNvPr id="9" name="Textfeld 8">
            <a:extLst>
              <a:ext uri="{FF2B5EF4-FFF2-40B4-BE49-F238E27FC236}">
                <a16:creationId xmlns:a16="http://schemas.microsoft.com/office/drawing/2014/main" id="{61269A7F-C551-3AB0-ECAB-06656A1007C1}"/>
              </a:ext>
            </a:extLst>
          </p:cNvPr>
          <p:cNvSpPr txBox="1"/>
          <p:nvPr userDrawn="1"/>
        </p:nvSpPr>
        <p:spPr>
          <a:xfrm>
            <a:off x="3385992" y="6203286"/>
            <a:ext cx="5655563" cy="646331"/>
          </a:xfrm>
          <a:prstGeom prst="rect">
            <a:avLst/>
          </a:prstGeom>
          <a:noFill/>
        </p:spPr>
        <p:txBody>
          <a:bodyPr wrap="square" rtlCol="0">
            <a:spAutoFit/>
          </a:bodyPr>
          <a:lstStyle/>
          <a:p>
            <a:r>
              <a:rPr lang="en-US" sz="1200" b="0" i="0" dirty="0">
                <a:solidFill>
                  <a:schemeClr val="bg1"/>
                </a:solidFill>
                <a:latin typeface="Calibri Light" panose="020F0302020204030204" pitchFamily="34" charset="0"/>
                <a:cs typeface="Calibri Light" panose="020F0302020204030204" pitchFamily="34" charset="0"/>
              </a:rPr>
              <a:t>This project has received funding from the European Union’s Horizon Europe research and innovation programme under grant agreement no. 101136582 as well as the Swiss State Secretariat for Education, Research and </a:t>
            </a:r>
            <a:r>
              <a:rPr lang="en-US" sz="1200" b="0" i="0" dirty="0" err="1">
                <a:solidFill>
                  <a:schemeClr val="bg1"/>
                </a:solidFill>
                <a:latin typeface="Calibri Light" panose="020F0302020204030204" pitchFamily="34" charset="0"/>
                <a:cs typeface="Calibri Light" panose="020F0302020204030204" pitchFamily="34" charset="0"/>
              </a:rPr>
              <a:t>lnnovation</a:t>
            </a:r>
            <a:r>
              <a:rPr lang="en-US" sz="1200" b="0" i="0" dirty="0">
                <a:solidFill>
                  <a:schemeClr val="bg1"/>
                </a:solidFill>
                <a:latin typeface="Calibri Light" panose="020F0302020204030204" pitchFamily="34" charset="0"/>
                <a:cs typeface="Calibri Light" panose="020F0302020204030204" pitchFamily="34" charset="0"/>
              </a:rPr>
              <a:t> (SERI).</a:t>
            </a:r>
            <a:endParaRPr lang="en-GB" sz="1200" b="0" i="0" dirty="0">
              <a:solidFill>
                <a:schemeClr val="bg1"/>
              </a:solidFill>
              <a:latin typeface="Calibri Light" panose="020F0302020204030204" pitchFamily="34" charset="0"/>
              <a:cs typeface="Calibri Light" panose="020F0302020204030204" pitchFamily="34" charset="0"/>
            </a:endParaRPr>
          </a:p>
        </p:txBody>
      </p:sp>
      <p:sp>
        <p:nvSpPr>
          <p:cNvPr id="17" name="Freeform 10">
            <a:extLst>
              <a:ext uri="{FF2B5EF4-FFF2-40B4-BE49-F238E27FC236}">
                <a16:creationId xmlns:a16="http://schemas.microsoft.com/office/drawing/2014/main" id="{B1F3D94D-BF84-2AB8-D701-80932972E472}"/>
              </a:ext>
            </a:extLst>
          </p:cNvPr>
          <p:cNvSpPr/>
          <p:nvPr userDrawn="1"/>
        </p:nvSpPr>
        <p:spPr>
          <a:xfrm>
            <a:off x="6423572" y="4815601"/>
            <a:ext cx="255679" cy="234457"/>
          </a:xfrm>
          <a:custGeom>
            <a:avLst/>
            <a:gdLst/>
            <a:ahLst/>
            <a:cxnLst/>
            <a:rect l="l" t="t" r="r" b="b"/>
            <a:pathLst>
              <a:path w="989770" h="1064269">
                <a:moveTo>
                  <a:pt x="0" y="0"/>
                </a:moveTo>
                <a:lnTo>
                  <a:pt x="989771" y="0"/>
                </a:lnTo>
                <a:lnTo>
                  <a:pt x="989771" y="1064270"/>
                </a:lnTo>
                <a:lnTo>
                  <a:pt x="0" y="10642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dirty="0"/>
          </a:p>
        </p:txBody>
      </p:sp>
      <p:sp>
        <p:nvSpPr>
          <p:cNvPr id="19" name="Textfeld 18">
            <a:extLst>
              <a:ext uri="{FF2B5EF4-FFF2-40B4-BE49-F238E27FC236}">
                <a16:creationId xmlns:a16="http://schemas.microsoft.com/office/drawing/2014/main" id="{E4EAA64A-3F0A-BB79-EF31-822BD16DC54E}"/>
              </a:ext>
            </a:extLst>
          </p:cNvPr>
          <p:cNvSpPr txBox="1"/>
          <p:nvPr userDrawn="1"/>
        </p:nvSpPr>
        <p:spPr>
          <a:xfrm>
            <a:off x="6777288" y="4372163"/>
            <a:ext cx="3511376" cy="369332"/>
          </a:xfrm>
          <a:prstGeom prst="rect">
            <a:avLst/>
          </a:prstGeom>
          <a:noFill/>
        </p:spPr>
        <p:txBody>
          <a:bodyPr wrap="square" rtlCol="0">
            <a:spAutoFit/>
          </a:bodyPr>
          <a:lstStyle/>
          <a:p>
            <a:r>
              <a:rPr lang="en-US" sz="1800" b="0" i="0" dirty="0">
                <a:solidFill>
                  <a:schemeClr val="bg1"/>
                </a:solidFill>
                <a:latin typeface="Calibri Light" panose="020F0302020204030204" pitchFamily="34" charset="0"/>
                <a:cs typeface="Calibri Light" panose="020F0302020204030204" pitchFamily="34" charset="0"/>
              </a:rPr>
              <a:t> darkmatter@darkmatter-project.eu</a:t>
            </a:r>
            <a:endParaRPr lang="en-GB" sz="1800" b="0" i="0" dirty="0">
              <a:solidFill>
                <a:schemeClr val="bg1"/>
              </a:solidFill>
              <a:latin typeface="Calibri Light" panose="020F0302020204030204" pitchFamily="34" charset="0"/>
              <a:cs typeface="Calibri Light" panose="020F0302020204030204" pitchFamily="34" charset="0"/>
            </a:endParaRPr>
          </a:p>
        </p:txBody>
      </p:sp>
      <p:sp>
        <p:nvSpPr>
          <p:cNvPr id="20" name="Textfeld 19">
            <a:extLst>
              <a:ext uri="{FF2B5EF4-FFF2-40B4-BE49-F238E27FC236}">
                <a16:creationId xmlns:a16="http://schemas.microsoft.com/office/drawing/2014/main" id="{0C1C3D6A-7234-2FF2-5DEB-BD15535A2738}"/>
              </a:ext>
            </a:extLst>
          </p:cNvPr>
          <p:cNvSpPr txBox="1"/>
          <p:nvPr userDrawn="1"/>
        </p:nvSpPr>
        <p:spPr>
          <a:xfrm>
            <a:off x="6784997" y="4753742"/>
            <a:ext cx="2821312" cy="369332"/>
          </a:xfrm>
          <a:prstGeom prst="rect">
            <a:avLst/>
          </a:prstGeom>
          <a:noFill/>
        </p:spPr>
        <p:txBody>
          <a:bodyPr wrap="square" rtlCol="0">
            <a:spAutoFit/>
          </a:bodyPr>
          <a:lstStyle/>
          <a:p>
            <a:r>
              <a:rPr lang="en-US" sz="1800" b="0" i="0" dirty="0">
                <a:solidFill>
                  <a:schemeClr val="bg1"/>
                </a:solidFill>
                <a:latin typeface="Calibri Light" panose="020F0302020204030204" pitchFamily="34" charset="0"/>
                <a:cs typeface="Calibri Light" panose="020F0302020204030204" pitchFamily="34" charset="0"/>
              </a:rPr>
              <a:t> twitter.com/id_dm_ncd</a:t>
            </a:r>
            <a:endParaRPr lang="en-GB" sz="1800" b="0" i="0" dirty="0">
              <a:solidFill>
                <a:schemeClr val="bg1"/>
              </a:solidFill>
              <a:latin typeface="Calibri Light" panose="020F0302020204030204" pitchFamily="34" charset="0"/>
              <a:cs typeface="Calibri Light" panose="020F0302020204030204" pitchFamily="34" charset="0"/>
            </a:endParaRPr>
          </a:p>
        </p:txBody>
      </p:sp>
      <p:sp>
        <p:nvSpPr>
          <p:cNvPr id="21" name="Freeform 12">
            <a:extLst>
              <a:ext uri="{FF2B5EF4-FFF2-40B4-BE49-F238E27FC236}">
                <a16:creationId xmlns:a16="http://schemas.microsoft.com/office/drawing/2014/main" id="{F741F19A-107D-44BA-F51D-7BD3352CB4B8}"/>
              </a:ext>
            </a:extLst>
          </p:cNvPr>
          <p:cNvSpPr/>
          <p:nvPr userDrawn="1"/>
        </p:nvSpPr>
        <p:spPr>
          <a:xfrm>
            <a:off x="6356875" y="4428581"/>
            <a:ext cx="389075" cy="234457"/>
          </a:xfrm>
          <a:custGeom>
            <a:avLst/>
            <a:gdLst/>
            <a:ahLst/>
            <a:cxnLst/>
            <a:rect l="l" t="t" r="r" b="b"/>
            <a:pathLst>
              <a:path w="1314726" h="788836">
                <a:moveTo>
                  <a:pt x="0" y="0"/>
                </a:moveTo>
                <a:lnTo>
                  <a:pt x="1314726" y="0"/>
                </a:lnTo>
                <a:lnTo>
                  <a:pt x="1314726" y="788835"/>
                </a:lnTo>
                <a:lnTo>
                  <a:pt x="0" y="7888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dirty="0"/>
          </a:p>
        </p:txBody>
      </p:sp>
      <p:sp>
        <p:nvSpPr>
          <p:cNvPr id="11" name="Freeform 10">
            <a:extLst>
              <a:ext uri="{FF2B5EF4-FFF2-40B4-BE49-F238E27FC236}">
                <a16:creationId xmlns:a16="http://schemas.microsoft.com/office/drawing/2014/main" id="{6C67948D-781F-A676-096D-B51225475260}"/>
              </a:ext>
            </a:extLst>
          </p:cNvPr>
          <p:cNvSpPr/>
          <p:nvPr userDrawn="1"/>
        </p:nvSpPr>
        <p:spPr>
          <a:xfrm>
            <a:off x="6356876" y="3915837"/>
            <a:ext cx="389075" cy="371907"/>
          </a:xfrm>
          <a:custGeom>
            <a:avLst/>
            <a:gdLst/>
            <a:ahLst/>
            <a:cxnLst/>
            <a:rect l="l" t="t" r="r" b="b"/>
            <a:pathLst>
              <a:path w="2997132" h="2997132">
                <a:moveTo>
                  <a:pt x="0" y="0"/>
                </a:moveTo>
                <a:lnTo>
                  <a:pt x="2997132" y="0"/>
                </a:lnTo>
                <a:lnTo>
                  <a:pt x="2997132" y="2997132"/>
                </a:lnTo>
                <a:lnTo>
                  <a:pt x="0" y="29971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dirty="0"/>
          </a:p>
        </p:txBody>
      </p:sp>
      <p:sp>
        <p:nvSpPr>
          <p:cNvPr id="13" name="Textfeld 12">
            <a:extLst>
              <a:ext uri="{FF2B5EF4-FFF2-40B4-BE49-F238E27FC236}">
                <a16:creationId xmlns:a16="http://schemas.microsoft.com/office/drawing/2014/main" id="{4000D4A6-7E3E-2412-C01E-AB022F59999E}"/>
              </a:ext>
            </a:extLst>
          </p:cNvPr>
          <p:cNvSpPr txBox="1"/>
          <p:nvPr userDrawn="1"/>
        </p:nvSpPr>
        <p:spPr>
          <a:xfrm>
            <a:off x="6825199" y="3915837"/>
            <a:ext cx="5366801" cy="369332"/>
          </a:xfrm>
          <a:prstGeom prst="rect">
            <a:avLst/>
          </a:prstGeom>
          <a:noFill/>
        </p:spPr>
        <p:txBody>
          <a:bodyPr wrap="square" rtlCol="0">
            <a:spAutoFit/>
          </a:bodyPr>
          <a:lstStyle/>
          <a:p>
            <a:r>
              <a:rPr lang="en-US" sz="1800" b="0" i="0" dirty="0">
                <a:solidFill>
                  <a:schemeClr val="bg1"/>
                </a:solidFill>
                <a:latin typeface="Calibri Light" panose="020F0302020204030204" pitchFamily="34" charset="0"/>
                <a:cs typeface="Calibri Light" panose="020F0302020204030204" pitchFamily="34" charset="0"/>
              </a:rPr>
              <a:t>linkedin.com/company/darkmatterproject/</a:t>
            </a:r>
            <a:endParaRPr lang="en-GB" sz="1800" b="0" i="0" dirty="0">
              <a:solidFill>
                <a:schemeClr val="bg1"/>
              </a:solidFill>
              <a:latin typeface="Calibri Light" panose="020F0302020204030204" pitchFamily="34" charset="0"/>
              <a:cs typeface="Calibri Light" panose="020F0302020204030204" pitchFamily="34" charset="0"/>
            </a:endParaRPr>
          </a:p>
        </p:txBody>
      </p:sp>
      <p:pic>
        <p:nvPicPr>
          <p:cNvPr id="4" name="Picture 3" descr="A close-up of a document&#10;&#10;Description automatically generated">
            <a:extLst>
              <a:ext uri="{FF2B5EF4-FFF2-40B4-BE49-F238E27FC236}">
                <a16:creationId xmlns:a16="http://schemas.microsoft.com/office/drawing/2014/main" id="{5F3437BE-9206-EC05-3F65-77B787ADA98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51740" y="5858574"/>
            <a:ext cx="1340260" cy="999426"/>
          </a:xfrm>
          <a:prstGeom prst="rect">
            <a:avLst/>
          </a:prstGeom>
        </p:spPr>
      </p:pic>
      <p:pic>
        <p:nvPicPr>
          <p:cNvPr id="7" name="Picture 6" descr="A close up of blue text&#10;&#10;Description automatically generated">
            <a:extLst>
              <a:ext uri="{FF2B5EF4-FFF2-40B4-BE49-F238E27FC236}">
                <a16:creationId xmlns:a16="http://schemas.microsoft.com/office/drawing/2014/main" id="{2916F30B-7406-11DF-8666-B739BDCD9A8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2233" y="6273140"/>
            <a:ext cx="2413759" cy="506622"/>
          </a:xfrm>
          <a:prstGeom prst="rect">
            <a:avLst/>
          </a:prstGeom>
        </p:spPr>
      </p:pic>
    </p:spTree>
    <p:extLst>
      <p:ext uri="{BB962C8B-B14F-4D97-AF65-F5344CB8AC3E}">
        <p14:creationId xmlns:p14="http://schemas.microsoft.com/office/powerpoint/2010/main" val="93381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6628B12-92D4-CAC7-CE76-77AA994E4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a:extLst>
              <a:ext uri="{FF2B5EF4-FFF2-40B4-BE49-F238E27FC236}">
                <a16:creationId xmlns:a16="http://schemas.microsoft.com/office/drawing/2014/main" id="{CE283D08-4BCB-C7F6-5B99-E7A42DD93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sp>
        <p:nvSpPr>
          <p:cNvPr id="4" name="Datumsplatzhalter 3">
            <a:extLst>
              <a:ext uri="{FF2B5EF4-FFF2-40B4-BE49-F238E27FC236}">
                <a16:creationId xmlns:a16="http://schemas.microsoft.com/office/drawing/2014/main" id="{EDC37505-5FF5-C095-6884-9F18D338A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E8DA4-499F-4AE3-8CFC-89808493C926}" type="datetimeFigureOut">
              <a:rPr lang="de-DE" smtClean="0"/>
              <a:t>05.03.2025</a:t>
            </a:fld>
            <a:endParaRPr lang="de-DE" dirty="0"/>
          </a:p>
        </p:txBody>
      </p:sp>
      <p:sp>
        <p:nvSpPr>
          <p:cNvPr id="5" name="Fußzeilenplatzhalter 4">
            <a:extLst>
              <a:ext uri="{FF2B5EF4-FFF2-40B4-BE49-F238E27FC236}">
                <a16:creationId xmlns:a16="http://schemas.microsoft.com/office/drawing/2014/main" id="{E7F69EB4-FFE8-A7A3-DD87-EFC7F37E4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19B5220F-E38E-32A7-62FE-C0EA2F8EA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7D760-D3AB-4A2A-B1E3-3AEF8BA0BCD2}" type="slidenum">
              <a:rPr lang="de-DE" smtClean="0"/>
              <a:t>‹#›</a:t>
            </a:fld>
            <a:endParaRPr lang="de-DE" dirty="0"/>
          </a:p>
        </p:txBody>
      </p:sp>
    </p:spTree>
    <p:extLst>
      <p:ext uri="{BB962C8B-B14F-4D97-AF65-F5344CB8AC3E}">
        <p14:creationId xmlns:p14="http://schemas.microsoft.com/office/powerpoint/2010/main" val="219002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3" r:id="rId6"/>
    <p:sldLayoutId id="2147483652" r:id="rId7"/>
    <p:sldLayoutId id="2147483662" r:id="rId8"/>
    <p:sldLayoutId id="21474836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eg"/><Relationship Id="rId5" Type="http://schemas.openxmlformats.org/officeDocument/2006/relationships/image" Target="../media/image23.jpg"/><Relationship Id="rId15" Type="http://schemas.openxmlformats.org/officeDocument/2006/relationships/hyperlink" Target="https://www.nejm.org/" TargetMode="External"/><Relationship Id="rId10" Type="http://schemas.openxmlformats.org/officeDocument/2006/relationships/image" Target="../media/image28.jpe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DDEE8-9B71-14D5-C40E-252886895C84}"/>
              </a:ext>
            </a:extLst>
          </p:cNvPr>
          <p:cNvSpPr>
            <a:spLocks noGrp="1"/>
          </p:cNvSpPr>
          <p:nvPr>
            <p:ph type="ctrTitle"/>
          </p:nvPr>
        </p:nvSpPr>
        <p:spPr>
          <a:xfrm>
            <a:off x="2114555" y="1300168"/>
            <a:ext cx="8048625" cy="2207054"/>
          </a:xfrm>
        </p:spPr>
        <p:txBody>
          <a:bodyPr/>
          <a:lstStyle/>
          <a:p>
            <a:r>
              <a:rPr lang="de-DE" dirty="0"/>
              <a:t>ID-</a:t>
            </a:r>
            <a:r>
              <a:rPr lang="de-DE" dirty="0" err="1"/>
              <a:t>DarkMatter</a:t>
            </a:r>
            <a:r>
              <a:rPr lang="de-DE" dirty="0"/>
              <a:t>-NCD</a:t>
            </a:r>
          </a:p>
        </p:txBody>
      </p:sp>
      <p:sp>
        <p:nvSpPr>
          <p:cNvPr id="3" name="Untertitel 2">
            <a:extLst>
              <a:ext uri="{FF2B5EF4-FFF2-40B4-BE49-F238E27FC236}">
                <a16:creationId xmlns:a16="http://schemas.microsoft.com/office/drawing/2014/main" id="{190F2561-0AEB-A284-6A62-BF158F4DF540}"/>
              </a:ext>
            </a:extLst>
          </p:cNvPr>
          <p:cNvSpPr>
            <a:spLocks noGrp="1"/>
          </p:cNvSpPr>
          <p:nvPr>
            <p:ph type="subTitle" idx="1"/>
          </p:nvPr>
        </p:nvSpPr>
        <p:spPr>
          <a:xfrm>
            <a:off x="2114555" y="3694118"/>
            <a:ext cx="8048625" cy="1435821"/>
          </a:xfrm>
        </p:spPr>
        <p:txBody>
          <a:bodyPr>
            <a:normAutofit/>
          </a:bodyPr>
          <a:lstStyle/>
          <a:p>
            <a:r>
              <a:rPr lang="en-US" sz="3200" i="1" dirty="0"/>
              <a:t>Unraveling the dark matter of infectious diseases, environmental and genetic factors tipping the balance towards NCDs</a:t>
            </a:r>
            <a:r>
              <a:rPr lang="de-DE" sz="3200" i="1" dirty="0"/>
              <a:t>.</a:t>
            </a:r>
            <a:endParaRPr lang="en-US" sz="3200" i="1" dirty="0"/>
          </a:p>
        </p:txBody>
      </p:sp>
      <p:sp>
        <p:nvSpPr>
          <p:cNvPr id="5" name="TextBox 4">
            <a:extLst>
              <a:ext uri="{FF2B5EF4-FFF2-40B4-BE49-F238E27FC236}">
                <a16:creationId xmlns:a16="http://schemas.microsoft.com/office/drawing/2014/main" id="{FF671243-0FED-462C-B30D-BC364BF50141}"/>
              </a:ext>
            </a:extLst>
          </p:cNvPr>
          <p:cNvSpPr txBox="1"/>
          <p:nvPr/>
        </p:nvSpPr>
        <p:spPr>
          <a:xfrm>
            <a:off x="4802515" y="5627574"/>
            <a:ext cx="2672704" cy="646331"/>
          </a:xfrm>
          <a:prstGeom prst="rect">
            <a:avLst/>
          </a:prstGeom>
          <a:noFill/>
        </p:spPr>
        <p:txBody>
          <a:bodyPr wrap="square" rtlCol="0">
            <a:spAutoFit/>
          </a:bodyPr>
          <a:lstStyle/>
          <a:p>
            <a:pPr algn="ctr"/>
            <a:r>
              <a:rPr lang="en-US" dirty="0">
                <a:solidFill>
                  <a:srgbClr val="FF0000"/>
                </a:solidFill>
              </a:rPr>
              <a:t>HORIZON-HLTH-2023-DISEASE-03-07</a:t>
            </a:r>
          </a:p>
        </p:txBody>
      </p:sp>
      <p:pic>
        <p:nvPicPr>
          <p:cNvPr id="9" name="Picture 8" descr="A black screen with white text&#10;&#10;AI-generated content may be incorrect.">
            <a:extLst>
              <a:ext uri="{FF2B5EF4-FFF2-40B4-BE49-F238E27FC236}">
                <a16:creationId xmlns:a16="http://schemas.microsoft.com/office/drawing/2014/main" id="{287F88F8-7EA9-64C1-7632-2C6A173AA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412" y="416291"/>
            <a:ext cx="1734392" cy="1293328"/>
          </a:xfrm>
          <a:prstGeom prst="rect">
            <a:avLst/>
          </a:prstGeom>
        </p:spPr>
      </p:pic>
      <p:pic>
        <p:nvPicPr>
          <p:cNvPr id="12" name="Picture 11" descr="A blue flag with yellow stars&#10;&#10;AI-generated content may be incorrect.">
            <a:extLst>
              <a:ext uri="{FF2B5EF4-FFF2-40B4-BE49-F238E27FC236}">
                <a16:creationId xmlns:a16="http://schemas.microsoft.com/office/drawing/2014/main" id="{C0011229-62F6-3740-A97B-60C21CA7322C}"/>
              </a:ext>
            </a:extLst>
          </p:cNvPr>
          <p:cNvPicPr>
            <a:picLocks noChangeAspect="1"/>
          </p:cNvPicPr>
          <p:nvPr/>
        </p:nvPicPr>
        <p:blipFill>
          <a:blip r:embed="rId4">
            <a:extLst>
              <a:ext uri="{28A0092B-C50C-407E-A947-70E740481C1C}">
                <a14:useLocalDpi xmlns:a14="http://schemas.microsoft.com/office/drawing/2010/main" val="0"/>
              </a:ext>
            </a:extLst>
          </a:blip>
          <a:srcRect l="29649" r="30818"/>
          <a:stretch/>
        </p:blipFill>
        <p:spPr>
          <a:xfrm>
            <a:off x="406727" y="365975"/>
            <a:ext cx="1622093" cy="1393961"/>
          </a:xfrm>
          <a:prstGeom prst="rect">
            <a:avLst/>
          </a:prstGeom>
        </p:spPr>
      </p:pic>
    </p:spTree>
    <p:extLst>
      <p:ext uri="{BB962C8B-B14F-4D97-AF65-F5344CB8AC3E}">
        <p14:creationId xmlns:p14="http://schemas.microsoft.com/office/powerpoint/2010/main" val="37549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D rendered part of a DNA chain on a black background with a copy space for scientific designs">
            <a:extLst>
              <a:ext uri="{FF2B5EF4-FFF2-40B4-BE49-F238E27FC236}">
                <a16:creationId xmlns:a16="http://schemas.microsoft.com/office/drawing/2014/main" id="{5F386E47-0638-4C19-87D2-D9E359C7A06D}"/>
              </a:ext>
            </a:extLst>
          </p:cNvPr>
          <p:cNvPicPr>
            <a:picLocks noGrp="1" noChangeAspect="1"/>
          </p:cNvPicPr>
          <p:nvPr>
            <p:ph sz="half" idx="1"/>
          </p:nvPr>
        </p:nvPicPr>
        <p:blipFill>
          <a:blip r:embed="rId3"/>
          <a:srcRect l="31029" r="31202" b="-1"/>
          <a:stretch/>
        </p:blipFill>
        <p:spPr>
          <a:xfrm>
            <a:off x="20" y="10"/>
            <a:ext cx="4910308" cy="6857990"/>
          </a:xfrm>
          <a:prstGeom prst="rect">
            <a:avLst/>
          </a:prstGeom>
        </p:spPr>
      </p:pic>
      <p:sp>
        <p:nvSpPr>
          <p:cNvPr id="2" name="Title 1">
            <a:extLst>
              <a:ext uri="{FF2B5EF4-FFF2-40B4-BE49-F238E27FC236}">
                <a16:creationId xmlns:a16="http://schemas.microsoft.com/office/drawing/2014/main" id="{9B45CB9A-C3D0-84F8-2E97-8654195DDA23}"/>
              </a:ext>
            </a:extLst>
          </p:cNvPr>
          <p:cNvSpPr>
            <a:spLocks noGrp="1"/>
          </p:cNvSpPr>
          <p:nvPr>
            <p:ph type="title"/>
          </p:nvPr>
        </p:nvSpPr>
        <p:spPr>
          <a:xfrm>
            <a:off x="5568537" y="-214884"/>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Genetic</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Analysis</a:t>
            </a:r>
          </a:p>
        </p:txBody>
      </p:sp>
      <p:sp>
        <p:nvSpPr>
          <p:cNvPr id="4" name="Content Placeholder 3">
            <a:extLst>
              <a:ext uri="{FF2B5EF4-FFF2-40B4-BE49-F238E27FC236}">
                <a16:creationId xmlns:a16="http://schemas.microsoft.com/office/drawing/2014/main" id="{594435EC-3AF1-D1B2-1408-207365EE68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800" b="1" dirty="0"/>
              <a:t>Whole Genome Sequencing</a:t>
            </a:r>
          </a:p>
          <a:p>
            <a:pPr marL="0" lvl="1" indent="0">
              <a:buNone/>
            </a:pPr>
            <a:r>
              <a:rPr lang="en-US" sz="1800" dirty="0"/>
              <a:t>We will utilize whole genome sequencing data to investigate genetic variations that influence immune responses.</a:t>
            </a:r>
          </a:p>
          <a:p>
            <a:pPr marL="0" indent="0">
              <a:spcBef>
                <a:spcPts val="2500"/>
              </a:spcBef>
              <a:buNone/>
            </a:pPr>
            <a:r>
              <a:rPr lang="en-US" sz="1800" b="1" dirty="0"/>
              <a:t>Genotyping Methods</a:t>
            </a:r>
          </a:p>
          <a:p>
            <a:pPr marL="0" lvl="1" indent="0">
              <a:buNone/>
            </a:pPr>
            <a:r>
              <a:rPr lang="en-US" sz="1800" dirty="0"/>
              <a:t>Proprietary high throughput genotyping methods will focus on critical polymorphisms related to immunity.</a:t>
            </a:r>
          </a:p>
          <a:p>
            <a:pPr marL="0" indent="0">
              <a:spcBef>
                <a:spcPts val="2500"/>
              </a:spcBef>
              <a:buNone/>
            </a:pPr>
            <a:r>
              <a:rPr lang="en-US" sz="1800" b="1" dirty="0"/>
              <a:t>Multi-Omics Approach</a:t>
            </a:r>
          </a:p>
          <a:p>
            <a:pPr marL="0" lvl="1" indent="0">
              <a:buNone/>
            </a:pPr>
            <a:r>
              <a:rPr lang="en-US" sz="1800" dirty="0"/>
              <a:t>A multi-disease, multi-cohort, multi-omics strategy will yield new insights for various immune-related non-communicable diseases.</a:t>
            </a:r>
          </a:p>
        </p:txBody>
      </p:sp>
    </p:spTree>
    <p:extLst>
      <p:ext uri="{BB962C8B-B14F-4D97-AF65-F5344CB8AC3E}">
        <p14:creationId xmlns:p14="http://schemas.microsoft.com/office/powerpoint/2010/main" val="1904323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BA91-971A-29B0-697A-8F40411749FB}"/>
              </a:ext>
            </a:extLst>
          </p:cNvPr>
          <p:cNvSpPr>
            <a:spLocks noGrp="1"/>
          </p:cNvSpPr>
          <p:nvPr>
            <p:ph type="title"/>
          </p:nvPr>
        </p:nvSpPr>
        <p:spPr/>
        <p:txBody>
          <a:bodyPr>
            <a:normAutofit/>
          </a:bodyPr>
          <a:lstStyle/>
          <a:p>
            <a:r>
              <a:rPr lang="en-GB" sz="5400" dirty="0"/>
              <a:t>Expected Outcomes</a:t>
            </a:r>
            <a:endParaRPr lang="en-US" sz="5400" dirty="0"/>
          </a:p>
        </p:txBody>
      </p:sp>
      <p:sp>
        <p:nvSpPr>
          <p:cNvPr id="3" name="Text Placeholder 2">
            <a:extLst>
              <a:ext uri="{FF2B5EF4-FFF2-40B4-BE49-F238E27FC236}">
                <a16:creationId xmlns:a16="http://schemas.microsoft.com/office/drawing/2014/main" id="{B583DB73-2C19-7BBA-5065-2212CA739B2E}"/>
              </a:ext>
            </a:extLst>
          </p:cNvPr>
          <p:cNvSpPr>
            <a:spLocks noGrp="1"/>
          </p:cNvSpPr>
          <p:nvPr>
            <p:ph type="body" idx="1"/>
          </p:nvPr>
        </p:nvSpPr>
        <p:spPr/>
        <p:txBody>
          <a:bodyPr/>
          <a:lstStyle/>
          <a:p>
            <a:endParaRPr lang="en-US"/>
          </a:p>
        </p:txBody>
      </p:sp>
      <p:pic>
        <p:nvPicPr>
          <p:cNvPr id="4" name="Picture 3" descr="A light shining through a circle with different cells&#10;&#10;AI-generated content may be incorrect.">
            <a:extLst>
              <a:ext uri="{FF2B5EF4-FFF2-40B4-BE49-F238E27FC236}">
                <a16:creationId xmlns:a16="http://schemas.microsoft.com/office/drawing/2014/main" id="{1F0E4EED-BAAC-166D-A7B8-00F4D4A537E0}"/>
              </a:ext>
            </a:extLst>
          </p:cNvPr>
          <p:cNvPicPr>
            <a:picLocks noChangeAspect="1"/>
          </p:cNvPicPr>
          <p:nvPr/>
        </p:nvPicPr>
        <p:blipFill>
          <a:blip r:embed="rId2">
            <a:extLst>
              <a:ext uri="{28A0092B-C50C-407E-A947-70E740481C1C}">
                <a14:useLocalDpi xmlns:a14="http://schemas.microsoft.com/office/drawing/2010/main" val="0"/>
              </a:ext>
            </a:extLst>
          </a:blip>
          <a:srcRect l="33539" r="32812"/>
          <a:stretch/>
        </p:blipFill>
        <p:spPr>
          <a:xfrm>
            <a:off x="6096000" y="2952753"/>
            <a:ext cx="2339342" cy="2366460"/>
          </a:xfrm>
          <a:prstGeom prst="rect">
            <a:avLst/>
          </a:prstGeom>
        </p:spPr>
      </p:pic>
    </p:spTree>
    <p:extLst>
      <p:ext uri="{BB962C8B-B14F-4D97-AF65-F5344CB8AC3E}">
        <p14:creationId xmlns:p14="http://schemas.microsoft.com/office/powerpoint/2010/main" val="45897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ronavirus Vaccine Research Laboratory Charts and Graphs on Digital LCD Display">
            <a:extLst>
              <a:ext uri="{FF2B5EF4-FFF2-40B4-BE49-F238E27FC236}">
                <a16:creationId xmlns:a16="http://schemas.microsoft.com/office/drawing/2014/main" id="{BCEF3EA9-E107-43CE-8D06-FACD212A41C2}"/>
              </a:ext>
            </a:extLst>
          </p:cNvPr>
          <p:cNvPicPr>
            <a:picLocks noGrp="1" noChangeAspect="1"/>
          </p:cNvPicPr>
          <p:nvPr>
            <p:ph sz="half" idx="1"/>
          </p:nvPr>
        </p:nvPicPr>
        <p:blipFill>
          <a:blip r:embed="rId3"/>
          <a:srcRect l="22597" r="30233"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6BE30974-2C77-4905-ED8E-CE4AAF84A26F}"/>
              </a:ext>
            </a:extLst>
          </p:cNvPr>
          <p:cNvSpPr>
            <a:spLocks noGrp="1"/>
          </p:cNvSpPr>
          <p:nvPr>
            <p:ph type="title"/>
          </p:nvPr>
        </p:nvSpPr>
        <p:spPr>
          <a:xfrm>
            <a:off x="612648" y="-216326"/>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Scientific Outcomes</a:t>
            </a:r>
          </a:p>
        </p:txBody>
      </p:sp>
      <p:sp>
        <p:nvSpPr>
          <p:cNvPr id="4" name="Content Placeholder 3">
            <a:extLst>
              <a:ext uri="{FF2B5EF4-FFF2-40B4-BE49-F238E27FC236}">
                <a16:creationId xmlns:a16="http://schemas.microsoft.com/office/drawing/2014/main" id="{4E746DF2-1453-6C07-C1B0-BB81B098C08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800" b="1" dirty="0"/>
              <a:t>Identifying Novel Associations</a:t>
            </a:r>
          </a:p>
          <a:p>
            <a:pPr marL="0" lvl="1" indent="0">
              <a:buNone/>
            </a:pPr>
            <a:r>
              <a:rPr lang="en-US" sz="1800" dirty="0"/>
              <a:t>Our research will uncover previously unknown associations between IDs and IR-NCDs using advanced multi-omics technologies.</a:t>
            </a:r>
          </a:p>
          <a:p>
            <a:pPr marL="0" indent="0">
              <a:spcBef>
                <a:spcPts val="2500"/>
              </a:spcBef>
              <a:buNone/>
            </a:pPr>
            <a:r>
              <a:rPr lang="en-US" sz="1800" b="1" dirty="0"/>
              <a:t>Establishing Causality</a:t>
            </a:r>
          </a:p>
          <a:p>
            <a:pPr marL="0" lvl="1" indent="0">
              <a:buNone/>
            </a:pPr>
            <a:r>
              <a:rPr lang="en-US" sz="1800" dirty="0"/>
              <a:t>Causality will be demonstrated through longitudinal studies and mechanistic in vitro and in vivo experiments, focusing on specific diseases.</a:t>
            </a:r>
          </a:p>
          <a:p>
            <a:pPr marL="0" indent="0">
              <a:spcBef>
                <a:spcPts val="2500"/>
              </a:spcBef>
              <a:buNone/>
            </a:pPr>
            <a:r>
              <a:rPr lang="en-US" sz="1800" b="1" dirty="0"/>
              <a:t>Exploring Trigger Factors</a:t>
            </a:r>
          </a:p>
          <a:p>
            <a:pPr marL="0" lvl="1" indent="0">
              <a:buNone/>
            </a:pPr>
            <a:r>
              <a:rPr lang="en-US" sz="1800" dirty="0"/>
              <a:t>We aim to identify modulating factors and potential triggers for IR-NCDs, particularly through thorough </a:t>
            </a:r>
            <a:r>
              <a:rPr lang="en-US" sz="1800" dirty="0" err="1"/>
              <a:t>immunomics</a:t>
            </a:r>
            <a:r>
              <a:rPr lang="en-US" sz="1800" dirty="0"/>
              <a:t> research.</a:t>
            </a:r>
          </a:p>
        </p:txBody>
      </p:sp>
    </p:spTree>
    <p:extLst>
      <p:ext uri="{BB962C8B-B14F-4D97-AF65-F5344CB8AC3E}">
        <p14:creationId xmlns:p14="http://schemas.microsoft.com/office/powerpoint/2010/main" val="386288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blood pressure and consulting with her doctor online on her computer.">
            <a:extLst>
              <a:ext uri="{FF2B5EF4-FFF2-40B4-BE49-F238E27FC236}">
                <a16:creationId xmlns:a16="http://schemas.microsoft.com/office/drawing/2014/main" id="{8329C1AB-2D4C-4258-B759-9C7224CB984F}"/>
              </a:ext>
            </a:extLst>
          </p:cNvPr>
          <p:cNvPicPr>
            <a:picLocks noGrp="1" noChangeAspect="1"/>
          </p:cNvPicPr>
          <p:nvPr>
            <p:ph sz="half" idx="1"/>
          </p:nvPr>
        </p:nvPicPr>
        <p:blipFill>
          <a:blip r:embed="rId3"/>
          <a:srcRect l="22182" r="30025" b="-1"/>
          <a:stretch/>
        </p:blipFill>
        <p:spPr>
          <a:xfrm>
            <a:off x="20" y="10"/>
            <a:ext cx="4910308" cy="6857990"/>
          </a:xfrm>
          <a:prstGeom prst="rect">
            <a:avLst/>
          </a:prstGeom>
        </p:spPr>
      </p:pic>
      <p:sp>
        <p:nvSpPr>
          <p:cNvPr id="2" name="Title 1">
            <a:extLst>
              <a:ext uri="{FF2B5EF4-FFF2-40B4-BE49-F238E27FC236}">
                <a16:creationId xmlns:a16="http://schemas.microsoft.com/office/drawing/2014/main" id="{BE3CF498-D6A2-254A-2C74-D8086A43E348}"/>
              </a:ext>
            </a:extLst>
          </p:cNvPr>
          <p:cNvSpPr>
            <a:spLocks noGrp="1"/>
          </p:cNvSpPr>
          <p:nvPr>
            <p:ph type="title"/>
          </p:nvPr>
        </p:nvSpPr>
        <p:spPr>
          <a:xfrm>
            <a:off x="4910328" y="-214884"/>
            <a:ext cx="5916168" cy="1527048"/>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Economic and Technological Outcomes</a:t>
            </a:r>
          </a:p>
        </p:txBody>
      </p:sp>
      <p:sp>
        <p:nvSpPr>
          <p:cNvPr id="4" name="Content Placeholder 3">
            <a:extLst>
              <a:ext uri="{FF2B5EF4-FFF2-40B4-BE49-F238E27FC236}">
                <a16:creationId xmlns:a16="http://schemas.microsoft.com/office/drawing/2014/main" id="{76FB4189-A9C3-7933-8C20-A52E06CC26F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800" b="1" dirty="0"/>
              <a:t>Biomarker Development</a:t>
            </a:r>
          </a:p>
          <a:p>
            <a:pPr marL="0" lvl="1" indent="0">
              <a:buNone/>
            </a:pPr>
            <a:r>
              <a:rPr lang="en-US" sz="1800" dirty="0"/>
              <a:t>High throughput screenings will identify biomarkers for various diseases, enabling targeted diagnostics and treatments.</a:t>
            </a:r>
          </a:p>
          <a:p>
            <a:pPr marL="0" indent="0">
              <a:spcBef>
                <a:spcPts val="2500"/>
              </a:spcBef>
              <a:buNone/>
            </a:pPr>
            <a:r>
              <a:rPr lang="en-US" sz="1800" b="1" dirty="0"/>
              <a:t>Diagnostic Kit Preparation</a:t>
            </a:r>
          </a:p>
          <a:p>
            <a:pPr marL="0" lvl="1" indent="0">
              <a:buNone/>
            </a:pPr>
            <a:r>
              <a:rPr lang="en-US" sz="1800" dirty="0"/>
              <a:t>We will prepare and validate ELISA kits that can be used in molecular diagnostics and the pharmaceutical industry.</a:t>
            </a:r>
          </a:p>
          <a:p>
            <a:pPr marL="0" indent="0">
              <a:spcBef>
                <a:spcPts val="2500"/>
              </a:spcBef>
              <a:buNone/>
            </a:pPr>
            <a:r>
              <a:rPr lang="en-US" sz="1800" b="1" dirty="0"/>
              <a:t>Societal Impact</a:t>
            </a:r>
          </a:p>
          <a:p>
            <a:pPr marL="0" lvl="1" indent="0">
              <a:buNone/>
            </a:pPr>
            <a:r>
              <a:rPr lang="en-US" sz="1800" dirty="0"/>
              <a:t>Creating diagnostic kits will enhance the speed of diagnosis, significantly reducing healthcare costs and benefiting society.</a:t>
            </a:r>
          </a:p>
        </p:txBody>
      </p:sp>
    </p:spTree>
    <p:extLst>
      <p:ext uri="{BB962C8B-B14F-4D97-AF65-F5344CB8AC3E}">
        <p14:creationId xmlns:p14="http://schemas.microsoft.com/office/powerpoint/2010/main" val="690036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FA4C-A837-C1F2-AFF8-4F64E500E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CB1E2-5E3E-779D-7EC2-BCD482B61C9A}"/>
              </a:ext>
            </a:extLst>
          </p:cNvPr>
          <p:cNvSpPr>
            <a:spLocks noGrp="1"/>
          </p:cNvSpPr>
          <p:nvPr>
            <p:ph type="title"/>
          </p:nvPr>
        </p:nvSpPr>
        <p:spPr/>
        <p:txBody>
          <a:bodyPr>
            <a:normAutofit/>
          </a:bodyPr>
          <a:lstStyle/>
          <a:p>
            <a:r>
              <a:rPr lang="en-GB" sz="5400" dirty="0"/>
              <a:t>Impact</a:t>
            </a:r>
            <a:endParaRPr lang="en-US" sz="5400" dirty="0"/>
          </a:p>
        </p:txBody>
      </p:sp>
      <p:sp>
        <p:nvSpPr>
          <p:cNvPr id="3" name="Text Placeholder 2">
            <a:extLst>
              <a:ext uri="{FF2B5EF4-FFF2-40B4-BE49-F238E27FC236}">
                <a16:creationId xmlns:a16="http://schemas.microsoft.com/office/drawing/2014/main" id="{C92A897C-C32D-4EDB-79E8-950EBC39B604}"/>
              </a:ext>
            </a:extLst>
          </p:cNvPr>
          <p:cNvSpPr>
            <a:spLocks noGrp="1"/>
          </p:cNvSpPr>
          <p:nvPr>
            <p:ph type="body" idx="1"/>
          </p:nvPr>
        </p:nvSpPr>
        <p:spPr/>
        <p:txBody>
          <a:bodyPr/>
          <a:lstStyle/>
          <a:p>
            <a:endParaRPr lang="en-US"/>
          </a:p>
        </p:txBody>
      </p:sp>
      <p:pic>
        <p:nvPicPr>
          <p:cNvPr id="4" name="Picture 3" descr="A light shining through a circle with different cells&#10;&#10;AI-generated content may be incorrect.">
            <a:extLst>
              <a:ext uri="{FF2B5EF4-FFF2-40B4-BE49-F238E27FC236}">
                <a16:creationId xmlns:a16="http://schemas.microsoft.com/office/drawing/2014/main" id="{49D0CC1F-9430-ECC1-1C23-90A60785BA28}"/>
              </a:ext>
            </a:extLst>
          </p:cNvPr>
          <p:cNvPicPr>
            <a:picLocks noChangeAspect="1"/>
          </p:cNvPicPr>
          <p:nvPr/>
        </p:nvPicPr>
        <p:blipFill>
          <a:blip r:embed="rId2">
            <a:extLst>
              <a:ext uri="{28A0092B-C50C-407E-A947-70E740481C1C}">
                <a14:useLocalDpi xmlns:a14="http://schemas.microsoft.com/office/drawing/2010/main" val="0"/>
              </a:ext>
            </a:extLst>
          </a:blip>
          <a:srcRect l="33539" r="32812"/>
          <a:stretch/>
        </p:blipFill>
        <p:spPr>
          <a:xfrm>
            <a:off x="6096000" y="2952753"/>
            <a:ext cx="2339342" cy="2366460"/>
          </a:xfrm>
          <a:prstGeom prst="rect">
            <a:avLst/>
          </a:prstGeom>
        </p:spPr>
      </p:pic>
    </p:spTree>
    <p:extLst>
      <p:ext uri="{BB962C8B-B14F-4D97-AF65-F5344CB8AC3E}">
        <p14:creationId xmlns:p14="http://schemas.microsoft.com/office/powerpoint/2010/main" val="345755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urgeon in protective mask preparing for operation">
            <a:extLst>
              <a:ext uri="{FF2B5EF4-FFF2-40B4-BE49-F238E27FC236}">
                <a16:creationId xmlns:a16="http://schemas.microsoft.com/office/drawing/2014/main" id="{8C2F8052-87BC-4188-93D0-CF868E31C4E7}"/>
              </a:ext>
            </a:extLst>
          </p:cNvPr>
          <p:cNvPicPr>
            <a:picLocks noGrp="1" noChangeAspect="1"/>
          </p:cNvPicPr>
          <p:nvPr>
            <p:ph sz="half" idx="1"/>
          </p:nvPr>
        </p:nvPicPr>
        <p:blipFill>
          <a:blip r:embed="rId3"/>
          <a:srcRect l="27245" r="-1"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03F4B1B0-5E3C-87A1-A7DC-B21C00D7F4DF}"/>
              </a:ext>
            </a:extLst>
          </p:cNvPr>
          <p:cNvSpPr>
            <a:spLocks noGrp="1"/>
          </p:cNvSpPr>
          <p:nvPr>
            <p:ph type="title"/>
          </p:nvPr>
        </p:nvSpPr>
        <p:spPr>
          <a:xfrm>
            <a:off x="614678" y="548641"/>
            <a:ext cx="7010487" cy="1298448"/>
          </a:xfrm>
        </p:spPr>
        <p:txBody>
          <a:bodyPr vert="horz" lIns="91440" tIns="45720" rIns="91440" bIns="45720" rtlCol="0" anchor="t">
            <a:normAutofit/>
          </a:bodyPr>
          <a:lstStyle/>
          <a:p>
            <a:r>
              <a:rPr lang="en-US" b="1" kern="1200" dirty="0">
                <a:solidFill>
                  <a:schemeClr val="tx1"/>
                </a:solidFill>
                <a:latin typeface="+mj-lt"/>
                <a:ea typeface="+mj-ea"/>
                <a:cs typeface="+mj-cs"/>
              </a:rPr>
              <a:t>Impact on Healthcare</a:t>
            </a:r>
          </a:p>
        </p:txBody>
      </p:sp>
      <p:sp>
        <p:nvSpPr>
          <p:cNvPr id="4" name="Content Placeholder 3">
            <a:extLst>
              <a:ext uri="{FF2B5EF4-FFF2-40B4-BE49-F238E27FC236}">
                <a16:creationId xmlns:a16="http://schemas.microsoft.com/office/drawing/2014/main" id="{F1E01318-DC0F-CB89-26F4-9D79C3D7EA8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73120" y="2011679"/>
            <a:ext cx="6176073" cy="4297680"/>
          </a:xfrm>
        </p:spPr>
        <p:txBody>
          <a:bodyPr>
            <a:noAutofit/>
          </a:bodyPr>
          <a:lstStyle/>
          <a:p>
            <a:pPr marL="0" indent="0">
              <a:spcBef>
                <a:spcPts val="2500"/>
              </a:spcBef>
              <a:buNone/>
            </a:pPr>
            <a:r>
              <a:rPr lang="en-US" sz="1800" b="1" dirty="0"/>
              <a:t>Benefits for Patients</a:t>
            </a:r>
          </a:p>
          <a:p>
            <a:pPr marL="0" lvl="1" indent="0">
              <a:buNone/>
            </a:pPr>
            <a:r>
              <a:rPr lang="en-US" sz="1800" dirty="0"/>
              <a:t>Patients and their families will benefit from improved diagnostics and personalized predictions, enhancing treatment responses.</a:t>
            </a:r>
          </a:p>
          <a:p>
            <a:pPr marL="0" indent="0">
              <a:spcBef>
                <a:spcPts val="2500"/>
              </a:spcBef>
              <a:buNone/>
            </a:pPr>
            <a:r>
              <a:rPr lang="en-US" sz="1800" b="1" dirty="0"/>
              <a:t>Enhanced Practitioner Insights</a:t>
            </a:r>
          </a:p>
          <a:p>
            <a:pPr marL="0" lvl="1" indent="0">
              <a:buNone/>
            </a:pPr>
            <a:r>
              <a:rPr lang="en-US" sz="1800" dirty="0"/>
              <a:t>Healthcare practitioners will gain a deeper understanding of disease factors, allowing for better patient monitoring and care.</a:t>
            </a:r>
          </a:p>
          <a:p>
            <a:pPr marL="0" indent="0">
              <a:spcBef>
                <a:spcPts val="2500"/>
              </a:spcBef>
              <a:buNone/>
            </a:pPr>
            <a:r>
              <a:rPr lang="en-US" sz="1800" b="1" dirty="0"/>
              <a:t>Molecular Diagnostics Labs</a:t>
            </a:r>
          </a:p>
          <a:p>
            <a:pPr marL="0" lvl="1" indent="0">
              <a:buNone/>
            </a:pPr>
            <a:r>
              <a:rPr lang="en-US" sz="1800" dirty="0"/>
              <a:t>Molecular diagnostics laboratories will utilize new diagnostic tests, enhancing the healthcare chain's effectiveness.</a:t>
            </a:r>
          </a:p>
          <a:p>
            <a:pPr marL="0" indent="0">
              <a:spcBef>
                <a:spcPts val="2500"/>
              </a:spcBef>
              <a:buNone/>
            </a:pPr>
            <a:r>
              <a:rPr lang="en-US" sz="1800" b="1" dirty="0"/>
              <a:t>Pharmaceutical Innovations</a:t>
            </a:r>
          </a:p>
          <a:p>
            <a:pPr marL="0" lvl="1" indent="0">
              <a:buNone/>
            </a:pPr>
            <a:r>
              <a:rPr lang="en-US" sz="1800" dirty="0"/>
              <a:t>Pharmaceutical companies will develop new therapies and preventive vaccinations, contributing to overall healthcare advancements.</a:t>
            </a:r>
          </a:p>
        </p:txBody>
      </p:sp>
    </p:spTree>
    <p:extLst>
      <p:ext uri="{BB962C8B-B14F-4D97-AF65-F5344CB8AC3E}">
        <p14:creationId xmlns:p14="http://schemas.microsoft.com/office/powerpoint/2010/main" val="1535722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surance welfare for your health">
            <a:extLst>
              <a:ext uri="{FF2B5EF4-FFF2-40B4-BE49-F238E27FC236}">
                <a16:creationId xmlns:a16="http://schemas.microsoft.com/office/drawing/2014/main" id="{D5DEC0F1-ABF3-4BDC-B601-6ED1EEEB6EF0}"/>
              </a:ext>
            </a:extLst>
          </p:cNvPr>
          <p:cNvPicPr>
            <a:picLocks noGrp="1" noChangeAspect="1"/>
          </p:cNvPicPr>
          <p:nvPr>
            <p:ph sz="half" idx="1"/>
          </p:nvPr>
        </p:nvPicPr>
        <p:blipFill>
          <a:blip r:embed="rId3"/>
          <a:srcRect l="34540" r="30127"/>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DAB75789-057C-C85E-FA00-E3F80C02D750}"/>
              </a:ext>
            </a:extLst>
          </p:cNvPr>
          <p:cNvSpPr>
            <a:spLocks noGrp="1"/>
          </p:cNvSpPr>
          <p:nvPr>
            <p:ph type="title"/>
          </p:nvPr>
        </p:nvSpPr>
        <p:spPr>
          <a:xfrm>
            <a:off x="612648" y="-216326"/>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Long-Term Impacts</a:t>
            </a:r>
          </a:p>
        </p:txBody>
      </p:sp>
      <p:sp>
        <p:nvSpPr>
          <p:cNvPr id="4" name="Content Placeholder 3">
            <a:extLst>
              <a:ext uri="{FF2B5EF4-FFF2-40B4-BE49-F238E27FC236}">
                <a16:creationId xmlns:a16="http://schemas.microsoft.com/office/drawing/2014/main" id="{BE2DF0EA-24B3-5843-1CB8-39D93FE76C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800" b="1" dirty="0"/>
              <a:t>Novel Therapies Development</a:t>
            </a:r>
          </a:p>
          <a:p>
            <a:pPr marL="0" lvl="1" indent="0">
              <a:buNone/>
            </a:pPr>
            <a:r>
              <a:rPr lang="en-US" sz="1800" dirty="0"/>
              <a:t>Developing personalized treatments based on disease markers can significantly enhance patient outcomes in IR-NCDs.</a:t>
            </a:r>
          </a:p>
          <a:p>
            <a:pPr marL="0" indent="0">
              <a:spcBef>
                <a:spcPts val="2500"/>
              </a:spcBef>
              <a:buNone/>
            </a:pPr>
            <a:r>
              <a:rPr lang="en-US" sz="1800" b="1" dirty="0"/>
              <a:t>Preventive Approaches</a:t>
            </a:r>
          </a:p>
          <a:p>
            <a:pPr marL="0" lvl="1" indent="0">
              <a:buNone/>
            </a:pPr>
            <a:r>
              <a:rPr lang="en-US" sz="1800" dirty="0"/>
              <a:t>Vaccinations targeting infectious disease triggers could potentially eradicate certain IR-NCDs in the long term.</a:t>
            </a:r>
          </a:p>
          <a:p>
            <a:pPr marL="0" indent="0">
              <a:spcBef>
                <a:spcPts val="2500"/>
              </a:spcBef>
              <a:buNone/>
            </a:pPr>
            <a:r>
              <a:rPr lang="en-US" sz="1800" b="1" dirty="0"/>
              <a:t>Multi-Omics Framework</a:t>
            </a:r>
          </a:p>
          <a:p>
            <a:pPr marL="0" lvl="1" indent="0">
              <a:buNone/>
            </a:pPr>
            <a:r>
              <a:rPr lang="en-US" sz="1800" dirty="0"/>
              <a:t>Applying a multi-omics approach will provide insights into the </a:t>
            </a:r>
            <a:r>
              <a:rPr lang="en-US" sz="1800" dirty="0" err="1"/>
              <a:t>aetiology</a:t>
            </a:r>
            <a:r>
              <a:rPr lang="en-US" sz="1800" dirty="0"/>
              <a:t> of various IR-NCDs, benefiting diagnostics.</a:t>
            </a:r>
          </a:p>
        </p:txBody>
      </p:sp>
    </p:spTree>
    <p:extLst>
      <p:ext uri="{BB962C8B-B14F-4D97-AF65-F5344CB8AC3E}">
        <p14:creationId xmlns:p14="http://schemas.microsoft.com/office/powerpoint/2010/main" val="2812163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084D-3BB9-58BC-44E3-6D765575FB7D}"/>
              </a:ext>
            </a:extLst>
          </p:cNvPr>
          <p:cNvSpPr>
            <a:spLocks noGrp="1"/>
          </p:cNvSpPr>
          <p:nvPr>
            <p:ph type="title"/>
          </p:nvPr>
        </p:nvSpPr>
        <p:spPr>
          <a:xfrm>
            <a:off x="534691" y="221457"/>
            <a:ext cx="8114032" cy="1870814"/>
          </a:xfrm>
        </p:spPr>
        <p:txBody>
          <a:bodyPr anchor="b">
            <a:normAutofit/>
          </a:bodyPr>
          <a:lstStyle/>
          <a:p>
            <a:r>
              <a:rPr lang="en-US" sz="6000" dirty="0"/>
              <a:t>Conclusion</a:t>
            </a:r>
          </a:p>
        </p:txBody>
      </p:sp>
      <p:graphicFrame>
        <p:nvGraphicFramePr>
          <p:cNvPr id="9" name="Content Placeholder 2">
            <a:extLst>
              <a:ext uri="{FF2B5EF4-FFF2-40B4-BE49-F238E27FC236}">
                <a16:creationId xmlns:a16="http://schemas.microsoft.com/office/drawing/2014/main" id="{F6C8D5E4-23D4-8A43-9C2B-60AE14300377}"/>
              </a:ext>
            </a:extLst>
          </p:cNvPr>
          <p:cNvGraphicFramePr>
            <a:graphicFrameLocks noGrp="1"/>
          </p:cNvGraphicFramePr>
          <p:nvPr>
            <p:ph idx="4294967295"/>
            <p:extLst>
              <p:ext uri="{D42A27DB-BD31-4B8C-83A1-F6EECF244321}">
                <p14:modId xmlns:p14="http://schemas.microsoft.com/office/powerpoint/2010/main" val="6805483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34691" y="2438696"/>
          <a:ext cx="10890250" cy="251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281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5E1FA5-CD5A-8B45-B749-DDEDE36AD8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05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B869A9-4A2B-9E9B-D821-1FA821BD3617}"/>
              </a:ext>
            </a:extLst>
          </p:cNvPr>
          <p:cNvPicPr>
            <a:picLocks noChangeAspect="1"/>
          </p:cNvPicPr>
          <p:nvPr/>
        </p:nvPicPr>
        <p:blipFill>
          <a:blip r:embed="rId3"/>
          <a:stretch>
            <a:fillRect/>
          </a:stretch>
        </p:blipFill>
        <p:spPr>
          <a:xfrm>
            <a:off x="1024180" y="1528780"/>
            <a:ext cx="6886787" cy="4557749"/>
          </a:xfrm>
          <a:prstGeom prst="rect">
            <a:avLst/>
          </a:prstGeom>
        </p:spPr>
      </p:pic>
      <p:sp>
        <p:nvSpPr>
          <p:cNvPr id="9" name="Titel 1">
            <a:extLst>
              <a:ext uri="{FF2B5EF4-FFF2-40B4-BE49-F238E27FC236}">
                <a16:creationId xmlns:a16="http://schemas.microsoft.com/office/drawing/2014/main" id="{00B9A5CC-7690-23F7-01C7-C0FB74A52C29}"/>
              </a:ext>
            </a:extLst>
          </p:cNvPr>
          <p:cNvSpPr txBox="1">
            <a:spLocks/>
          </p:cNvSpPr>
          <p:nvPr/>
        </p:nvSpPr>
        <p:spPr>
          <a:xfrm>
            <a:off x="783956" y="3766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ID-</a:t>
            </a:r>
            <a:r>
              <a:rPr lang="de-DE" dirty="0" err="1"/>
              <a:t>DarkMatter</a:t>
            </a:r>
            <a:r>
              <a:rPr lang="de-DE" dirty="0"/>
              <a:t>-NCD</a:t>
            </a:r>
          </a:p>
        </p:txBody>
      </p:sp>
      <p:sp>
        <p:nvSpPr>
          <p:cNvPr id="10" name="TextBox 9">
            <a:extLst>
              <a:ext uri="{FF2B5EF4-FFF2-40B4-BE49-F238E27FC236}">
                <a16:creationId xmlns:a16="http://schemas.microsoft.com/office/drawing/2014/main" id="{41D34C07-0BFC-79ED-CDAF-329722898DD3}"/>
              </a:ext>
            </a:extLst>
          </p:cNvPr>
          <p:cNvSpPr txBox="1"/>
          <p:nvPr/>
        </p:nvSpPr>
        <p:spPr>
          <a:xfrm>
            <a:off x="831067" y="885144"/>
            <a:ext cx="2810933" cy="369332"/>
          </a:xfrm>
          <a:prstGeom prst="rect">
            <a:avLst/>
          </a:prstGeom>
          <a:noFill/>
        </p:spPr>
        <p:txBody>
          <a:bodyPr wrap="square" rtlCol="0">
            <a:spAutoFit/>
          </a:bodyPr>
          <a:lstStyle/>
          <a:p>
            <a:r>
              <a:rPr lang="en-US" b="1" u="sng" dirty="0"/>
              <a:t>I</a:t>
            </a:r>
            <a:r>
              <a:rPr lang="en-US" dirty="0"/>
              <a:t>nfectious </a:t>
            </a:r>
            <a:r>
              <a:rPr lang="en-US" b="1" u="sng" dirty="0"/>
              <a:t>D</a:t>
            </a:r>
            <a:r>
              <a:rPr lang="en-US" dirty="0"/>
              <a:t>iseases</a:t>
            </a:r>
            <a:endParaRPr lang="de-AT" dirty="0"/>
          </a:p>
        </p:txBody>
      </p:sp>
      <p:sp>
        <p:nvSpPr>
          <p:cNvPr id="11" name="TextBox 10">
            <a:extLst>
              <a:ext uri="{FF2B5EF4-FFF2-40B4-BE49-F238E27FC236}">
                <a16:creationId xmlns:a16="http://schemas.microsoft.com/office/drawing/2014/main" id="{976562D4-584D-9119-A20F-E31B60CAD6D0}"/>
              </a:ext>
            </a:extLst>
          </p:cNvPr>
          <p:cNvSpPr txBox="1"/>
          <p:nvPr/>
        </p:nvSpPr>
        <p:spPr>
          <a:xfrm>
            <a:off x="4233639" y="864937"/>
            <a:ext cx="3784602" cy="369332"/>
          </a:xfrm>
          <a:prstGeom prst="rect">
            <a:avLst/>
          </a:prstGeom>
          <a:noFill/>
        </p:spPr>
        <p:txBody>
          <a:bodyPr wrap="square" rtlCol="0">
            <a:spAutoFit/>
          </a:bodyPr>
          <a:lstStyle/>
          <a:p>
            <a:r>
              <a:rPr lang="en-US" b="1" u="sng" dirty="0"/>
              <a:t>N</a:t>
            </a:r>
            <a:r>
              <a:rPr lang="en-US" dirty="0"/>
              <a:t>on-</a:t>
            </a:r>
            <a:r>
              <a:rPr lang="en-US" b="1" u="sng" dirty="0"/>
              <a:t>C</a:t>
            </a:r>
            <a:r>
              <a:rPr lang="en-US" dirty="0"/>
              <a:t>ommunicable</a:t>
            </a:r>
            <a:r>
              <a:rPr lang="en-US" b="1" dirty="0"/>
              <a:t> </a:t>
            </a:r>
            <a:r>
              <a:rPr lang="en-US" b="1" u="sng" dirty="0"/>
              <a:t>D</a:t>
            </a:r>
            <a:r>
              <a:rPr lang="en-US" dirty="0"/>
              <a:t>iseases</a:t>
            </a:r>
            <a:endParaRPr lang="de-AT" dirty="0"/>
          </a:p>
        </p:txBody>
      </p:sp>
      <p:pic>
        <p:nvPicPr>
          <p:cNvPr id="12" name="Picture 11" descr="A light shining through a circle with different cells&#10;&#10;AI-generated content may be incorrect.">
            <a:extLst>
              <a:ext uri="{FF2B5EF4-FFF2-40B4-BE49-F238E27FC236}">
                <a16:creationId xmlns:a16="http://schemas.microsoft.com/office/drawing/2014/main" id="{D973CA15-B341-7BF9-E995-079E583D572B}"/>
              </a:ext>
            </a:extLst>
          </p:cNvPr>
          <p:cNvPicPr>
            <a:picLocks noChangeAspect="1"/>
          </p:cNvPicPr>
          <p:nvPr/>
        </p:nvPicPr>
        <p:blipFill>
          <a:blip r:embed="rId4">
            <a:extLst>
              <a:ext uri="{28A0092B-C50C-407E-A947-70E740481C1C}">
                <a14:useLocalDpi xmlns:a14="http://schemas.microsoft.com/office/drawing/2010/main" val="0"/>
              </a:ext>
            </a:extLst>
          </a:blip>
          <a:srcRect l="33539" r="32812"/>
          <a:stretch/>
        </p:blipFill>
        <p:spPr>
          <a:xfrm>
            <a:off x="8640305" y="2225063"/>
            <a:ext cx="2380281" cy="2407874"/>
          </a:xfrm>
          <a:prstGeom prst="rect">
            <a:avLst/>
          </a:prstGeom>
        </p:spPr>
      </p:pic>
    </p:spTree>
    <p:extLst>
      <p:ext uri="{BB962C8B-B14F-4D97-AF65-F5344CB8AC3E}">
        <p14:creationId xmlns:p14="http://schemas.microsoft.com/office/powerpoint/2010/main" val="40665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A78B1C4D-6F9B-96C8-17DA-D491087179BF}"/>
              </a:ext>
            </a:extLst>
          </p:cNvPr>
          <p:cNvSpPr txBox="1">
            <a:spLocks/>
          </p:cNvSpPr>
          <p:nvPr/>
        </p:nvSpPr>
        <p:spPr>
          <a:xfrm>
            <a:off x="817631" y="269857"/>
            <a:ext cx="11091862"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t>Our </a:t>
            </a:r>
            <a:r>
              <a:rPr lang="en-US" sz="4000" b="1" dirty="0"/>
              <a:t>Consortium</a:t>
            </a:r>
            <a:r>
              <a:rPr lang="en-US" sz="3800" b="1" dirty="0"/>
              <a:t> Partners</a:t>
            </a:r>
            <a:endParaRPr lang="de-AT" sz="3800" b="1" dirty="0"/>
          </a:p>
        </p:txBody>
      </p:sp>
      <p:sp>
        <p:nvSpPr>
          <p:cNvPr id="54" name="TextBox 53">
            <a:extLst>
              <a:ext uri="{FF2B5EF4-FFF2-40B4-BE49-F238E27FC236}">
                <a16:creationId xmlns:a16="http://schemas.microsoft.com/office/drawing/2014/main" id="{A264EF51-AA2B-1BAA-D66E-BCBD1BC6C2F2}"/>
              </a:ext>
            </a:extLst>
          </p:cNvPr>
          <p:cNvSpPr txBox="1"/>
          <p:nvPr/>
        </p:nvSpPr>
        <p:spPr>
          <a:xfrm>
            <a:off x="488744" y="1437327"/>
            <a:ext cx="3459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Medical University of Vienna (AUT)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DCE72B78-3EDF-354F-124B-3703B072B94E}"/>
              </a:ext>
            </a:extLst>
          </p:cNvPr>
          <p:cNvSpPr txBox="1"/>
          <p:nvPr/>
        </p:nvSpPr>
        <p:spPr>
          <a:xfrm>
            <a:off x="345786" y="2564298"/>
            <a:ext cx="169823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Vogl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(coordinator)</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C220AF91-DCC0-DA5B-E678-0B50EC575D81}"/>
              </a:ext>
            </a:extLst>
          </p:cNvPr>
          <p:cNvSpPr txBox="1"/>
          <p:nvPr/>
        </p:nvSpPr>
        <p:spPr>
          <a:xfrm>
            <a:off x="2004100" y="2570184"/>
            <a:ext cx="10235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Bonelli</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A60355AB-89F6-D6E8-41EB-04A2CEAEDB44}"/>
              </a:ext>
            </a:extLst>
          </p:cNvPr>
          <p:cNvSpPr txBox="1"/>
          <p:nvPr/>
        </p:nvSpPr>
        <p:spPr>
          <a:xfrm>
            <a:off x="4056080" y="5037058"/>
            <a:ext cx="40840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University Medical Center Groningen (NL)</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D36EA205-D193-2527-0409-B83D99FD31E6}"/>
              </a:ext>
            </a:extLst>
          </p:cNvPr>
          <p:cNvSpPr txBox="1"/>
          <p:nvPr/>
        </p:nvSpPr>
        <p:spPr>
          <a:xfrm>
            <a:off x="3815249" y="6317552"/>
            <a:ext cx="1493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Rosmalen</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7FA0C984-C9D3-5451-30BE-8062D0A17A5A}"/>
              </a:ext>
            </a:extLst>
          </p:cNvPr>
          <p:cNvSpPr txBox="1"/>
          <p:nvPr/>
        </p:nvSpPr>
        <p:spPr>
          <a:xfrm>
            <a:off x="7063437" y="6279994"/>
            <a:ext cx="1493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Zhernakova</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9F350D79-11DE-152A-C615-DC96E812B0FB}"/>
              </a:ext>
            </a:extLst>
          </p:cNvPr>
          <p:cNvSpPr txBox="1"/>
          <p:nvPr/>
        </p:nvSpPr>
        <p:spPr>
          <a:xfrm>
            <a:off x="5509639" y="6308209"/>
            <a:ext cx="1493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Weersma</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19C53E03-6DF8-5CF4-71C6-27A00070EA07}"/>
              </a:ext>
            </a:extLst>
          </p:cNvPr>
          <p:cNvSpPr txBox="1"/>
          <p:nvPr/>
        </p:nvSpPr>
        <p:spPr>
          <a:xfrm>
            <a:off x="0" y="5018147"/>
            <a:ext cx="37241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Leiden University Medical Center (NL)</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7B1F1A91-2388-F24E-27FF-1CE34462A669}"/>
              </a:ext>
            </a:extLst>
          </p:cNvPr>
          <p:cNvSpPr txBox="1"/>
          <p:nvPr/>
        </p:nvSpPr>
        <p:spPr>
          <a:xfrm>
            <a:off x="772815" y="6232459"/>
            <a:ext cx="1881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van der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Woude</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2AD49C7-BF34-E67F-4DEB-295605F561CE}"/>
              </a:ext>
            </a:extLst>
          </p:cNvPr>
          <p:cNvSpPr txBox="1"/>
          <p:nvPr/>
        </p:nvSpPr>
        <p:spPr>
          <a:xfrm>
            <a:off x="6772003" y="1458675"/>
            <a:ext cx="25124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Sorbonne University (FR)</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6394F0F-DD0F-8B3E-2807-7844DEE7AB4D}"/>
              </a:ext>
            </a:extLst>
          </p:cNvPr>
          <p:cNvSpPr txBox="1"/>
          <p:nvPr/>
        </p:nvSpPr>
        <p:spPr>
          <a:xfrm>
            <a:off x="7474199" y="2667185"/>
            <a:ext cx="6834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Sokol</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C53C9FB2-5B79-F1AB-9851-5C51DB94DA44}"/>
              </a:ext>
            </a:extLst>
          </p:cNvPr>
          <p:cNvSpPr txBox="1"/>
          <p:nvPr/>
        </p:nvSpPr>
        <p:spPr>
          <a:xfrm>
            <a:off x="4125603" y="1434427"/>
            <a:ext cx="2388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Karolinska Institute (SE)</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1F8C90F-1D2B-4587-C387-F6E5F40E8FDA}"/>
              </a:ext>
            </a:extLst>
          </p:cNvPr>
          <p:cNvSpPr txBox="1"/>
          <p:nvPr/>
        </p:nvSpPr>
        <p:spPr>
          <a:xfrm>
            <a:off x="4265208" y="2691905"/>
            <a:ext cx="19740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Karlsson Hedestam</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E01B83CC-072B-9347-A3D1-A81F98D97523}"/>
              </a:ext>
            </a:extLst>
          </p:cNvPr>
          <p:cNvSpPr txBox="1"/>
          <p:nvPr/>
        </p:nvSpPr>
        <p:spPr>
          <a:xfrm>
            <a:off x="3786405" y="3269372"/>
            <a:ext cx="17537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UKSH (Kiel, DE)</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09DF798-3BAC-6159-1346-1C12200A809B}"/>
              </a:ext>
            </a:extLst>
          </p:cNvPr>
          <p:cNvSpPr txBox="1"/>
          <p:nvPr/>
        </p:nvSpPr>
        <p:spPr>
          <a:xfrm>
            <a:off x="4125603" y="4544451"/>
            <a:ext cx="2034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Franke</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56E140B5-4F07-DB9A-EB48-6ED604844446}"/>
              </a:ext>
            </a:extLst>
          </p:cNvPr>
          <p:cNvSpPr txBox="1"/>
          <p:nvPr/>
        </p:nvSpPr>
        <p:spPr>
          <a:xfrm>
            <a:off x="6315592" y="3241240"/>
            <a:ext cx="2204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BRC (Szeged, HR)</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1E3A545-2ECB-BE64-C784-4282301626C8}"/>
              </a:ext>
            </a:extLst>
          </p:cNvPr>
          <p:cNvSpPr txBox="1"/>
          <p:nvPr/>
        </p:nvSpPr>
        <p:spPr>
          <a:xfrm>
            <a:off x="6524810" y="4463811"/>
            <a:ext cx="2034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Manczinger</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4A9574D2-8CF7-09EE-5203-F7E4BF158D0F}"/>
              </a:ext>
            </a:extLst>
          </p:cNvPr>
          <p:cNvSpPr txBox="1"/>
          <p:nvPr/>
        </p:nvSpPr>
        <p:spPr>
          <a:xfrm>
            <a:off x="9298715" y="4477613"/>
            <a:ext cx="2034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Julia</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57B41C39-DE1A-50A1-702A-07B47DA15B2C}"/>
              </a:ext>
            </a:extLst>
          </p:cNvPr>
          <p:cNvSpPr txBox="1"/>
          <p:nvPr/>
        </p:nvSpPr>
        <p:spPr>
          <a:xfrm>
            <a:off x="8560149" y="3248736"/>
            <a:ext cx="2592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VHIR (Barcelona, ES)</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62CD791E-E2F5-E0D6-8928-0B9644F490AA}"/>
              </a:ext>
            </a:extLst>
          </p:cNvPr>
          <p:cNvSpPr txBox="1"/>
          <p:nvPr/>
        </p:nvSpPr>
        <p:spPr>
          <a:xfrm>
            <a:off x="663952" y="3242331"/>
            <a:ext cx="2498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University of Basel (CH)</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0C67F3D9-BB81-9CFE-D52C-B173392FBF6F}"/>
              </a:ext>
            </a:extLst>
          </p:cNvPr>
          <p:cNvSpPr txBox="1"/>
          <p:nvPr/>
        </p:nvSpPr>
        <p:spPr>
          <a:xfrm>
            <a:off x="1065007" y="4500448"/>
            <a:ext cx="2034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Pröbstel</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5" name="Picture 74">
            <a:extLst>
              <a:ext uri="{FF2B5EF4-FFF2-40B4-BE49-F238E27FC236}">
                <a16:creationId xmlns:a16="http://schemas.microsoft.com/office/drawing/2014/main" id="{EE9E6D35-F4E2-979F-59BB-72C5032A9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31" y="1838933"/>
            <a:ext cx="754550" cy="803406"/>
          </a:xfrm>
          <a:prstGeom prst="rect">
            <a:avLst/>
          </a:prstGeom>
        </p:spPr>
      </p:pic>
      <p:pic>
        <p:nvPicPr>
          <p:cNvPr id="76" name="Picture 75">
            <a:extLst>
              <a:ext uri="{FF2B5EF4-FFF2-40B4-BE49-F238E27FC236}">
                <a16:creationId xmlns:a16="http://schemas.microsoft.com/office/drawing/2014/main" id="{860F422C-B7E7-13E4-43D5-ADBF3F76031E}"/>
              </a:ext>
            </a:extLst>
          </p:cNvPr>
          <p:cNvPicPr>
            <a:picLocks noChangeAspect="1"/>
          </p:cNvPicPr>
          <p:nvPr/>
        </p:nvPicPr>
        <p:blipFill rotWithShape="1">
          <a:blip r:embed="rId3">
            <a:extLst>
              <a:ext uri="{28A0092B-C50C-407E-A947-70E740481C1C}">
                <a14:useLocalDpi xmlns:a14="http://schemas.microsoft.com/office/drawing/2010/main" val="0"/>
              </a:ext>
            </a:extLst>
          </a:blip>
          <a:srcRect t="6686" b="18747"/>
          <a:stretch/>
        </p:blipFill>
        <p:spPr>
          <a:xfrm>
            <a:off x="2043333" y="1838385"/>
            <a:ext cx="707931" cy="794853"/>
          </a:xfrm>
          <a:prstGeom prst="rect">
            <a:avLst/>
          </a:prstGeom>
        </p:spPr>
      </p:pic>
      <p:pic>
        <p:nvPicPr>
          <p:cNvPr id="77" name="Picture 76">
            <a:extLst>
              <a:ext uri="{FF2B5EF4-FFF2-40B4-BE49-F238E27FC236}">
                <a16:creationId xmlns:a16="http://schemas.microsoft.com/office/drawing/2014/main" id="{AA5A3FD3-526A-8E74-1F72-6D9FC2671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790" y="1854893"/>
            <a:ext cx="812292" cy="812292"/>
          </a:xfrm>
          <a:prstGeom prst="rect">
            <a:avLst/>
          </a:prstGeom>
        </p:spPr>
      </p:pic>
      <p:pic>
        <p:nvPicPr>
          <p:cNvPr id="78" name="Picture 77">
            <a:extLst>
              <a:ext uri="{FF2B5EF4-FFF2-40B4-BE49-F238E27FC236}">
                <a16:creationId xmlns:a16="http://schemas.microsoft.com/office/drawing/2014/main" id="{8A85B870-42EA-E216-F373-554A2CB0A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3260" y="1838548"/>
            <a:ext cx="808558" cy="808558"/>
          </a:xfrm>
          <a:prstGeom prst="rect">
            <a:avLst/>
          </a:prstGeom>
        </p:spPr>
      </p:pic>
      <p:pic>
        <p:nvPicPr>
          <p:cNvPr id="79" name="Picture 78">
            <a:extLst>
              <a:ext uri="{FF2B5EF4-FFF2-40B4-BE49-F238E27FC236}">
                <a16:creationId xmlns:a16="http://schemas.microsoft.com/office/drawing/2014/main" id="{ECDBFAB1-D17C-8D4D-ABD3-13731A7825F9}"/>
              </a:ext>
            </a:extLst>
          </p:cNvPr>
          <p:cNvPicPr>
            <a:picLocks noChangeAspect="1"/>
          </p:cNvPicPr>
          <p:nvPr/>
        </p:nvPicPr>
        <p:blipFill rotWithShape="1">
          <a:blip r:embed="rId6">
            <a:extLst>
              <a:ext uri="{28A0092B-C50C-407E-A947-70E740481C1C}">
                <a14:useLocalDpi xmlns:a14="http://schemas.microsoft.com/office/drawing/2010/main" val="0"/>
              </a:ext>
            </a:extLst>
          </a:blip>
          <a:srcRect l="20805" t="11451" r="21313" b="24235"/>
          <a:stretch/>
        </p:blipFill>
        <p:spPr>
          <a:xfrm>
            <a:off x="1204857" y="3638704"/>
            <a:ext cx="742536" cy="825914"/>
          </a:xfrm>
          <a:prstGeom prst="rect">
            <a:avLst/>
          </a:prstGeom>
        </p:spPr>
      </p:pic>
      <p:pic>
        <p:nvPicPr>
          <p:cNvPr id="80" name="Picture 79">
            <a:extLst>
              <a:ext uri="{FF2B5EF4-FFF2-40B4-BE49-F238E27FC236}">
                <a16:creationId xmlns:a16="http://schemas.microsoft.com/office/drawing/2014/main" id="{8CF30500-A031-66B7-775B-136EA8D45D65}"/>
              </a:ext>
            </a:extLst>
          </p:cNvPr>
          <p:cNvPicPr>
            <a:picLocks noChangeAspect="1"/>
          </p:cNvPicPr>
          <p:nvPr/>
        </p:nvPicPr>
        <p:blipFill rotWithShape="1">
          <a:blip r:embed="rId7">
            <a:extLst>
              <a:ext uri="{28A0092B-C50C-407E-A947-70E740481C1C}">
                <a14:useLocalDpi xmlns:a14="http://schemas.microsoft.com/office/drawing/2010/main" val="0"/>
              </a:ext>
            </a:extLst>
          </a:blip>
          <a:srcRect l="17620" r="21345" b="31031"/>
          <a:stretch/>
        </p:blipFill>
        <p:spPr>
          <a:xfrm>
            <a:off x="4160412" y="3652326"/>
            <a:ext cx="718835" cy="812292"/>
          </a:xfrm>
          <a:prstGeom prst="rect">
            <a:avLst/>
          </a:prstGeom>
        </p:spPr>
      </p:pic>
      <p:pic>
        <p:nvPicPr>
          <p:cNvPr id="81" name="Picture 80">
            <a:extLst>
              <a:ext uri="{FF2B5EF4-FFF2-40B4-BE49-F238E27FC236}">
                <a16:creationId xmlns:a16="http://schemas.microsoft.com/office/drawing/2014/main" id="{08402F1A-15E0-D43C-3BAD-F7FEB9EBE4CA}"/>
              </a:ext>
            </a:extLst>
          </p:cNvPr>
          <p:cNvPicPr>
            <a:picLocks noChangeAspect="1"/>
          </p:cNvPicPr>
          <p:nvPr/>
        </p:nvPicPr>
        <p:blipFill rotWithShape="1">
          <a:blip r:embed="rId8">
            <a:extLst>
              <a:ext uri="{28A0092B-C50C-407E-A947-70E740481C1C}">
                <a14:useLocalDpi xmlns:a14="http://schemas.microsoft.com/office/drawing/2010/main" val="0"/>
              </a:ext>
            </a:extLst>
          </a:blip>
          <a:srcRect l="20341" t="4477" r="15205" b="27789"/>
          <a:stretch/>
        </p:blipFill>
        <p:spPr>
          <a:xfrm>
            <a:off x="6806608" y="3604804"/>
            <a:ext cx="779411" cy="819069"/>
          </a:xfrm>
          <a:prstGeom prst="rect">
            <a:avLst/>
          </a:prstGeom>
        </p:spPr>
      </p:pic>
      <p:pic>
        <p:nvPicPr>
          <p:cNvPr id="82" name="Picture 81">
            <a:extLst>
              <a:ext uri="{FF2B5EF4-FFF2-40B4-BE49-F238E27FC236}">
                <a16:creationId xmlns:a16="http://schemas.microsoft.com/office/drawing/2014/main" id="{AEA91E2A-34BC-D21C-2CF7-935617B9FC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0870" y="3611663"/>
            <a:ext cx="816552" cy="816552"/>
          </a:xfrm>
          <a:prstGeom prst="rect">
            <a:avLst/>
          </a:prstGeom>
        </p:spPr>
      </p:pic>
      <p:pic>
        <p:nvPicPr>
          <p:cNvPr id="83" name="Picture 82">
            <a:extLst>
              <a:ext uri="{FF2B5EF4-FFF2-40B4-BE49-F238E27FC236}">
                <a16:creationId xmlns:a16="http://schemas.microsoft.com/office/drawing/2014/main" id="{71A230AD-2AF9-313C-7576-F1470569270E}"/>
              </a:ext>
            </a:extLst>
          </p:cNvPr>
          <p:cNvPicPr>
            <a:picLocks noChangeAspect="1"/>
          </p:cNvPicPr>
          <p:nvPr/>
        </p:nvPicPr>
        <p:blipFill rotWithShape="1">
          <a:blip r:embed="rId10">
            <a:extLst>
              <a:ext uri="{28A0092B-C50C-407E-A947-70E740481C1C}">
                <a14:useLocalDpi xmlns:a14="http://schemas.microsoft.com/office/drawing/2010/main" val="0"/>
              </a:ext>
            </a:extLst>
          </a:blip>
          <a:srcRect l="15241" t="11056" r="14744" b="35319"/>
          <a:stretch/>
        </p:blipFill>
        <p:spPr>
          <a:xfrm>
            <a:off x="1251821" y="5445363"/>
            <a:ext cx="747861" cy="784624"/>
          </a:xfrm>
          <a:prstGeom prst="rect">
            <a:avLst/>
          </a:prstGeom>
        </p:spPr>
      </p:pic>
      <p:pic>
        <p:nvPicPr>
          <p:cNvPr id="84" name="Picture 83">
            <a:extLst>
              <a:ext uri="{FF2B5EF4-FFF2-40B4-BE49-F238E27FC236}">
                <a16:creationId xmlns:a16="http://schemas.microsoft.com/office/drawing/2014/main" id="{944782A5-6628-8951-3F1B-20500B4E9C84}"/>
              </a:ext>
            </a:extLst>
          </p:cNvPr>
          <p:cNvPicPr>
            <a:picLocks noChangeAspect="1"/>
          </p:cNvPicPr>
          <p:nvPr/>
        </p:nvPicPr>
        <p:blipFill rotWithShape="1">
          <a:blip r:embed="rId11">
            <a:extLst>
              <a:ext uri="{28A0092B-C50C-407E-A947-70E740481C1C}">
                <a14:useLocalDpi xmlns:a14="http://schemas.microsoft.com/office/drawing/2010/main" val="0"/>
              </a:ext>
            </a:extLst>
          </a:blip>
          <a:srcRect l="21790" t="3286" r="25267" b="19219"/>
          <a:stretch/>
        </p:blipFill>
        <p:spPr>
          <a:xfrm>
            <a:off x="3972126" y="5486540"/>
            <a:ext cx="786922" cy="807996"/>
          </a:xfrm>
          <a:prstGeom prst="rect">
            <a:avLst/>
          </a:prstGeom>
        </p:spPr>
      </p:pic>
      <p:pic>
        <p:nvPicPr>
          <p:cNvPr id="85" name="Picture 84">
            <a:extLst>
              <a:ext uri="{FF2B5EF4-FFF2-40B4-BE49-F238E27FC236}">
                <a16:creationId xmlns:a16="http://schemas.microsoft.com/office/drawing/2014/main" id="{CB079249-C163-9FAE-D261-BF1AE91499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9368" y="5479382"/>
            <a:ext cx="810442" cy="810442"/>
          </a:xfrm>
          <a:prstGeom prst="rect">
            <a:avLst/>
          </a:prstGeom>
        </p:spPr>
      </p:pic>
      <p:pic>
        <p:nvPicPr>
          <p:cNvPr id="86" name="Picture 85">
            <a:extLst>
              <a:ext uri="{FF2B5EF4-FFF2-40B4-BE49-F238E27FC236}">
                <a16:creationId xmlns:a16="http://schemas.microsoft.com/office/drawing/2014/main" id="{D844EA93-75F4-7F06-6FCD-E0E0A1C57C28}"/>
              </a:ext>
            </a:extLst>
          </p:cNvPr>
          <p:cNvPicPr>
            <a:picLocks noChangeAspect="1"/>
          </p:cNvPicPr>
          <p:nvPr/>
        </p:nvPicPr>
        <p:blipFill rotWithShape="1">
          <a:blip r:embed="rId13">
            <a:extLst>
              <a:ext uri="{28A0092B-C50C-407E-A947-70E740481C1C}">
                <a14:useLocalDpi xmlns:a14="http://schemas.microsoft.com/office/drawing/2010/main" val="0"/>
              </a:ext>
            </a:extLst>
          </a:blip>
          <a:srcRect l="34503" t="1800" r="31295" b="26409"/>
          <a:stretch/>
        </p:blipFill>
        <p:spPr>
          <a:xfrm>
            <a:off x="7366603" y="5486540"/>
            <a:ext cx="754550" cy="791896"/>
          </a:xfrm>
          <a:prstGeom prst="rect">
            <a:avLst/>
          </a:prstGeom>
        </p:spPr>
      </p:pic>
      <p:sp>
        <p:nvSpPr>
          <p:cNvPr id="87" name="TextBox 86">
            <a:extLst>
              <a:ext uri="{FF2B5EF4-FFF2-40B4-BE49-F238E27FC236}">
                <a16:creationId xmlns:a16="http://schemas.microsoft.com/office/drawing/2014/main" id="{1D87FFC9-87E5-52A7-D906-8C87CCC1D94E}"/>
              </a:ext>
            </a:extLst>
          </p:cNvPr>
          <p:cNvSpPr txBox="1"/>
          <p:nvPr/>
        </p:nvSpPr>
        <p:spPr>
          <a:xfrm>
            <a:off x="8519603" y="5064217"/>
            <a:ext cx="2592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Eutema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(Vienna  AUT)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8" name="Picture 87">
            <a:extLst>
              <a:ext uri="{FF2B5EF4-FFF2-40B4-BE49-F238E27FC236}">
                <a16:creationId xmlns:a16="http://schemas.microsoft.com/office/drawing/2014/main" id="{617CACA9-225A-9925-5BA6-4945FC655AE2}"/>
              </a:ext>
            </a:extLst>
          </p:cNvPr>
          <p:cNvPicPr>
            <a:picLocks noChangeAspect="1"/>
          </p:cNvPicPr>
          <p:nvPr/>
        </p:nvPicPr>
        <p:blipFill rotWithShape="1">
          <a:blip r:embed="rId14">
            <a:extLst>
              <a:ext uri="{28A0092B-C50C-407E-A947-70E740481C1C}">
                <a14:useLocalDpi xmlns:a14="http://schemas.microsoft.com/office/drawing/2010/main" val="0"/>
              </a:ext>
            </a:extLst>
          </a:blip>
          <a:srcRect l="9405" t="9831" r="6236" b="4679"/>
          <a:stretch/>
        </p:blipFill>
        <p:spPr>
          <a:xfrm>
            <a:off x="9235101" y="5513699"/>
            <a:ext cx="810442" cy="832366"/>
          </a:xfrm>
          <a:prstGeom prst="rect">
            <a:avLst/>
          </a:prstGeom>
        </p:spPr>
      </p:pic>
      <p:sp>
        <p:nvSpPr>
          <p:cNvPr id="89" name="TextBox 88">
            <a:extLst>
              <a:ext uri="{FF2B5EF4-FFF2-40B4-BE49-F238E27FC236}">
                <a16:creationId xmlns:a16="http://schemas.microsoft.com/office/drawing/2014/main" id="{29A4AB73-8E5B-9C5F-D145-0DE5807FE6C8}"/>
              </a:ext>
            </a:extLst>
          </p:cNvPr>
          <p:cNvSpPr txBox="1"/>
          <p:nvPr/>
        </p:nvSpPr>
        <p:spPr>
          <a:xfrm>
            <a:off x="9244127" y="6294536"/>
            <a:ext cx="1493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Melzer</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B628078D-4641-F376-2E0F-408712A5DDD6}"/>
              </a:ext>
            </a:extLst>
          </p:cNvPr>
          <p:cNvSpPr txBox="1"/>
          <p:nvPr/>
        </p:nvSpPr>
        <p:spPr>
          <a:xfrm>
            <a:off x="2718466" y="1933467"/>
            <a:ext cx="23005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Vogl, 2021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Nature medicine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Bonelli, 2022, </a:t>
            </a:r>
            <a:r>
              <a:rPr lang="en-US" sz="1200" b="1" i="1" dirty="0">
                <a:solidFill>
                  <a:prstClr val="black"/>
                </a:solidFill>
                <a:latin typeface="Calibri" panose="020F0502020204030204"/>
              </a:rPr>
              <a:t>Nature communications</a:t>
            </a:r>
            <a:endParaRPr kumimoji="0" lang="de-AT"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B07C0B79-BAC1-F787-00E3-4DCBC059AC4F}"/>
              </a:ext>
            </a:extLst>
          </p:cNvPr>
          <p:cNvSpPr txBox="1"/>
          <p:nvPr/>
        </p:nvSpPr>
        <p:spPr>
          <a:xfrm>
            <a:off x="5635930" y="1933467"/>
            <a:ext cx="23005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 </a:t>
            </a:r>
            <a:r>
              <a:rPr lang="en-US" sz="1200" b="1" i="1" dirty="0">
                <a:solidFill>
                  <a:prstClr val="black"/>
                </a:solidFill>
                <a:latin typeface="Calibri" panose="020F0502020204030204"/>
              </a:rPr>
              <a:t>I</a:t>
            </a:r>
            <a:r>
              <a:rPr kumimoji="0" lang="en-US" sz="1200" b="1" i="1" u="none" strike="noStrike" kern="1200" cap="none" spc="0" normalizeH="0" baseline="0" noProof="0" dirty="0" err="1">
                <a:ln>
                  <a:noFill/>
                </a:ln>
                <a:solidFill>
                  <a:prstClr val="black"/>
                </a:solidFill>
                <a:effectLst/>
                <a:uLnTx/>
                <a:uFillTx/>
                <a:latin typeface="Calibri" panose="020F0502020204030204"/>
                <a:ea typeface="+mn-ea"/>
                <a:cs typeface="+mn-cs"/>
              </a:rPr>
              <a:t>mmunity</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 </a:t>
            </a:r>
            <a:r>
              <a:rPr lang="en-US" sz="1200" b="1" i="1" dirty="0">
                <a:solidFill>
                  <a:prstClr val="black"/>
                </a:solidFill>
                <a:latin typeface="Calibri" panose="020F0502020204030204"/>
              </a:rPr>
              <a:t>I</a:t>
            </a:r>
            <a:r>
              <a:rPr kumimoji="0" lang="en-US" sz="1200" b="1" i="1" u="none" strike="noStrike" kern="1200" cap="none" spc="0" normalizeH="0" baseline="0" noProof="0" dirty="0" err="1">
                <a:ln>
                  <a:noFill/>
                </a:ln>
                <a:solidFill>
                  <a:prstClr val="black"/>
                </a:solidFill>
                <a:effectLst/>
                <a:uLnTx/>
                <a:uFillTx/>
                <a:latin typeface="Calibri" panose="020F0502020204030204"/>
                <a:ea typeface="+mn-ea"/>
                <a:cs typeface="+mn-cs"/>
              </a:rPr>
              <a:t>mmunity</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200" i="1" dirty="0">
                <a:solidFill>
                  <a:prstClr val="black"/>
                </a:solidFill>
                <a:latin typeface="Calibri" panose="020F0502020204030204"/>
              </a:rPr>
              <a:t>2021</a:t>
            </a:r>
            <a:r>
              <a:rPr lang="en-US" sz="1200" b="1" i="1" dirty="0">
                <a:solidFill>
                  <a:prstClr val="black"/>
                </a:solidFill>
                <a:latin typeface="Calibri" panose="020F0502020204030204"/>
              </a:rPr>
              <a:t>, Immunity</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2D1D67BD-4771-FEE9-B73A-B1B2F395CB48}"/>
              </a:ext>
            </a:extLst>
          </p:cNvPr>
          <p:cNvSpPr txBox="1"/>
          <p:nvPr/>
        </p:nvSpPr>
        <p:spPr>
          <a:xfrm>
            <a:off x="4825881" y="3801511"/>
            <a:ext cx="20340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2021,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a:t>
            </a:r>
            <a:r>
              <a:rPr lang="en-US" sz="1200" b="1" i="1" dirty="0" err="1">
                <a:solidFill>
                  <a:prstClr val="black"/>
                </a:solidFill>
                <a:latin typeface="Calibri" panose="020F0502020204030204"/>
              </a:rPr>
              <a:t>ature</a:t>
            </a:r>
            <a:r>
              <a:rPr lang="en-US" sz="1200" b="1" i="1" dirty="0">
                <a:solidFill>
                  <a:prstClr val="black"/>
                </a:solidFill>
                <a:latin typeface="Calibri" panose="020F0502020204030204"/>
              </a:rPr>
              <a:t> genetics</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E61FF404-A6B5-6E73-A76E-D187128536AE}"/>
              </a:ext>
            </a:extLst>
          </p:cNvPr>
          <p:cNvSpPr txBox="1"/>
          <p:nvPr/>
        </p:nvSpPr>
        <p:spPr>
          <a:xfrm>
            <a:off x="2072824" y="5580918"/>
            <a:ext cx="20340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2015,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a:t>
            </a:r>
            <a:r>
              <a:rPr lang="en-US" sz="1200" b="1" i="1" dirty="0" err="1">
                <a:solidFill>
                  <a:prstClr val="black"/>
                </a:solidFill>
                <a:latin typeface="Calibri" panose="020F0502020204030204"/>
              </a:rPr>
              <a:t>ature</a:t>
            </a:r>
            <a:r>
              <a:rPr lang="en-US" sz="1200" b="1" i="1" dirty="0">
                <a:solidFill>
                  <a:prstClr val="black"/>
                </a:solidFill>
                <a:latin typeface="Calibri" panose="020F0502020204030204"/>
              </a:rPr>
              <a:t> communications</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2010,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a:t>
            </a:r>
            <a:r>
              <a:rPr lang="en-US" sz="1200" b="1" i="1" dirty="0" err="1">
                <a:solidFill>
                  <a:prstClr val="black"/>
                </a:solidFill>
                <a:latin typeface="Calibri" panose="020F0502020204030204"/>
              </a:rPr>
              <a:t>ature</a:t>
            </a:r>
            <a:r>
              <a:rPr lang="en-US" sz="1200" b="1" i="1" dirty="0">
                <a:solidFill>
                  <a:prstClr val="black"/>
                </a:solidFill>
                <a:latin typeface="Calibri" panose="020F0502020204030204"/>
              </a:rPr>
              <a:t> genetics</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1E5FB0D7-BF69-D825-1FD8-A00E743B86E5}"/>
              </a:ext>
            </a:extLst>
          </p:cNvPr>
          <p:cNvSpPr txBox="1"/>
          <p:nvPr/>
        </p:nvSpPr>
        <p:spPr>
          <a:xfrm>
            <a:off x="7586019" y="3801510"/>
            <a:ext cx="6121400" cy="461665"/>
          </a:xfrm>
          <a:prstGeom prst="rect">
            <a:avLst/>
          </a:prstGeom>
          <a:noFill/>
        </p:spPr>
        <p:txBody>
          <a:bodyPr wrap="square">
            <a:spAutoFit/>
          </a:bodyPr>
          <a:lstStyle/>
          <a:p>
            <a:r>
              <a:rPr lang="en-US" sz="1200" dirty="0"/>
              <a:t>2021, </a:t>
            </a:r>
            <a:r>
              <a:rPr lang="en-US" sz="1200" b="1" i="1" dirty="0"/>
              <a:t>PNAS</a:t>
            </a:r>
            <a:r>
              <a:rPr lang="en-US" sz="1200" b="1" dirty="0"/>
              <a:t> </a:t>
            </a:r>
          </a:p>
          <a:p>
            <a:r>
              <a:rPr lang="en-US" sz="1200" dirty="0"/>
              <a:t>2021, </a:t>
            </a:r>
            <a:r>
              <a:rPr lang="en-US" sz="1200" b="1" i="1" dirty="0"/>
              <a:t>Nature Cancer </a:t>
            </a:r>
            <a:endParaRPr lang="de-AT" sz="1200" b="1" i="1" dirty="0"/>
          </a:p>
        </p:txBody>
      </p:sp>
      <p:sp>
        <p:nvSpPr>
          <p:cNvPr id="96" name="TextBox 95">
            <a:extLst>
              <a:ext uri="{FF2B5EF4-FFF2-40B4-BE49-F238E27FC236}">
                <a16:creationId xmlns:a16="http://schemas.microsoft.com/office/drawing/2014/main" id="{4F49159A-B4C6-6896-08C8-C181119243BC}"/>
              </a:ext>
            </a:extLst>
          </p:cNvPr>
          <p:cNvSpPr txBox="1"/>
          <p:nvPr/>
        </p:nvSpPr>
        <p:spPr>
          <a:xfrm>
            <a:off x="8190533" y="1950510"/>
            <a:ext cx="6121400" cy="276999"/>
          </a:xfrm>
          <a:prstGeom prst="rect">
            <a:avLst/>
          </a:prstGeom>
          <a:noFill/>
        </p:spPr>
        <p:txBody>
          <a:bodyPr wrap="square">
            <a:spAutoFit/>
          </a:bodyPr>
          <a:lstStyle/>
          <a:p>
            <a:r>
              <a:rPr lang="en-US" sz="1200" dirty="0"/>
              <a:t>2016</a:t>
            </a:r>
            <a:r>
              <a:rPr lang="en-US" sz="1200" i="1" dirty="0"/>
              <a:t>, </a:t>
            </a:r>
            <a:r>
              <a:rPr lang="en-US" sz="1200" b="1" i="1" dirty="0"/>
              <a:t>Nature medicine </a:t>
            </a:r>
          </a:p>
        </p:txBody>
      </p:sp>
      <p:sp>
        <p:nvSpPr>
          <p:cNvPr id="97" name="TextBox 96">
            <a:extLst>
              <a:ext uri="{FF2B5EF4-FFF2-40B4-BE49-F238E27FC236}">
                <a16:creationId xmlns:a16="http://schemas.microsoft.com/office/drawing/2014/main" id="{8D67D3C5-1BFF-558C-2BF8-BE3ED6B8F04C}"/>
              </a:ext>
            </a:extLst>
          </p:cNvPr>
          <p:cNvSpPr txBox="1"/>
          <p:nvPr/>
        </p:nvSpPr>
        <p:spPr>
          <a:xfrm>
            <a:off x="1894028" y="3718299"/>
            <a:ext cx="2034092" cy="830997"/>
          </a:xfrm>
          <a:prstGeom prst="rect">
            <a:avLst/>
          </a:prstGeom>
          <a:noFill/>
        </p:spPr>
        <p:txBody>
          <a:bodyPr wrap="square">
            <a:spAutoFit/>
          </a:bodyPr>
          <a:lstStyle/>
          <a:p>
            <a:r>
              <a:rPr lang="en-US" sz="1200" dirty="0"/>
              <a:t>2020, </a:t>
            </a:r>
            <a:r>
              <a:rPr lang="en-US" sz="1200" b="1" i="1" dirty="0"/>
              <a:t>Science Immunology</a:t>
            </a:r>
          </a:p>
          <a:p>
            <a:r>
              <a:rPr lang="en-US" sz="1200" dirty="0"/>
              <a:t>2016, </a:t>
            </a:r>
            <a:r>
              <a:rPr lang="en-US" sz="1200" b="1" i="1" dirty="0"/>
              <a:t>The New England Journal of Medicine</a:t>
            </a:r>
            <a:endParaRPr lang="en-US" sz="1200" b="1" i="1" dirty="0">
              <a:hlinkClick r:id="rId15"/>
            </a:endParaRPr>
          </a:p>
          <a:p>
            <a:endParaRPr lang="en-US" sz="1200" dirty="0"/>
          </a:p>
        </p:txBody>
      </p:sp>
      <p:sp>
        <p:nvSpPr>
          <p:cNvPr id="98" name="TextBox 97">
            <a:extLst>
              <a:ext uri="{FF2B5EF4-FFF2-40B4-BE49-F238E27FC236}">
                <a16:creationId xmlns:a16="http://schemas.microsoft.com/office/drawing/2014/main" id="{240FC418-301E-375F-CED2-AF8951EA5612}"/>
              </a:ext>
            </a:extLst>
          </p:cNvPr>
          <p:cNvSpPr txBox="1"/>
          <p:nvPr/>
        </p:nvSpPr>
        <p:spPr>
          <a:xfrm>
            <a:off x="4718718" y="5596672"/>
            <a:ext cx="1072482" cy="461665"/>
          </a:xfrm>
          <a:prstGeom prst="rect">
            <a:avLst/>
          </a:prstGeom>
          <a:noFill/>
        </p:spPr>
        <p:txBody>
          <a:bodyPr wrap="square">
            <a:spAutoFit/>
          </a:bodyPr>
          <a:lstStyle/>
          <a:p>
            <a:r>
              <a:rPr lang="en-US" sz="1200" dirty="0"/>
              <a:t>2022,</a:t>
            </a:r>
            <a:br>
              <a:rPr lang="en-US" sz="1200" dirty="0"/>
            </a:br>
            <a:r>
              <a:rPr lang="en-US" sz="1200" b="1" i="1" dirty="0"/>
              <a:t>The Lancet</a:t>
            </a:r>
          </a:p>
        </p:txBody>
      </p:sp>
      <p:sp>
        <p:nvSpPr>
          <p:cNvPr id="99" name="TextBox 98">
            <a:extLst>
              <a:ext uri="{FF2B5EF4-FFF2-40B4-BE49-F238E27FC236}">
                <a16:creationId xmlns:a16="http://schemas.microsoft.com/office/drawing/2014/main" id="{AF6120F8-42C4-6303-F926-109530C44AF8}"/>
              </a:ext>
            </a:extLst>
          </p:cNvPr>
          <p:cNvSpPr txBox="1"/>
          <p:nvPr/>
        </p:nvSpPr>
        <p:spPr>
          <a:xfrm>
            <a:off x="6401717" y="5669177"/>
            <a:ext cx="1072482" cy="276999"/>
          </a:xfrm>
          <a:prstGeom prst="rect">
            <a:avLst/>
          </a:prstGeom>
          <a:noFill/>
        </p:spPr>
        <p:txBody>
          <a:bodyPr wrap="square">
            <a:spAutoFit/>
          </a:bodyPr>
          <a:lstStyle/>
          <a:p>
            <a:r>
              <a:rPr lang="en-US" sz="1200" dirty="0"/>
              <a:t>2022, </a:t>
            </a:r>
            <a:r>
              <a:rPr lang="en-US" sz="1200" b="1" i="1" dirty="0"/>
              <a:t>Nature</a:t>
            </a:r>
          </a:p>
        </p:txBody>
      </p:sp>
      <p:sp>
        <p:nvSpPr>
          <p:cNvPr id="100" name="TextBox 99">
            <a:extLst>
              <a:ext uri="{FF2B5EF4-FFF2-40B4-BE49-F238E27FC236}">
                <a16:creationId xmlns:a16="http://schemas.microsoft.com/office/drawing/2014/main" id="{4543DF8B-5461-B701-A127-782DB22BB2DD}"/>
              </a:ext>
            </a:extLst>
          </p:cNvPr>
          <p:cNvSpPr txBox="1"/>
          <p:nvPr/>
        </p:nvSpPr>
        <p:spPr>
          <a:xfrm>
            <a:off x="8068388" y="5694918"/>
            <a:ext cx="1072482" cy="276999"/>
          </a:xfrm>
          <a:prstGeom prst="rect">
            <a:avLst/>
          </a:prstGeom>
          <a:noFill/>
        </p:spPr>
        <p:txBody>
          <a:bodyPr wrap="square">
            <a:spAutoFit/>
          </a:bodyPr>
          <a:lstStyle/>
          <a:p>
            <a:r>
              <a:rPr lang="en-US" sz="1200" dirty="0"/>
              <a:t>2016, </a:t>
            </a:r>
            <a:r>
              <a:rPr lang="en-US" sz="1200" b="1" i="1" dirty="0"/>
              <a:t>Science</a:t>
            </a:r>
          </a:p>
        </p:txBody>
      </p:sp>
      <p:sp>
        <p:nvSpPr>
          <p:cNvPr id="101" name="TextBox 100">
            <a:extLst>
              <a:ext uri="{FF2B5EF4-FFF2-40B4-BE49-F238E27FC236}">
                <a16:creationId xmlns:a16="http://schemas.microsoft.com/office/drawing/2014/main" id="{2ACB2FAC-7788-0D2F-859B-E4FE9346C92F}"/>
              </a:ext>
            </a:extLst>
          </p:cNvPr>
          <p:cNvSpPr txBox="1"/>
          <p:nvPr/>
        </p:nvSpPr>
        <p:spPr>
          <a:xfrm>
            <a:off x="9990720" y="3718299"/>
            <a:ext cx="1664251" cy="461665"/>
          </a:xfrm>
          <a:prstGeom prst="rect">
            <a:avLst/>
          </a:prstGeom>
          <a:noFill/>
        </p:spPr>
        <p:txBody>
          <a:bodyPr wrap="square">
            <a:spAutoFit/>
          </a:bodyPr>
          <a:lstStyle/>
          <a:p>
            <a:r>
              <a:rPr lang="en-US" sz="1200" dirty="0"/>
              <a:t>2018</a:t>
            </a:r>
            <a:r>
              <a:rPr lang="en-US" sz="1200" i="1" dirty="0"/>
              <a:t>, </a:t>
            </a:r>
            <a:r>
              <a:rPr lang="en-US" sz="1200" b="1" i="1" dirty="0"/>
              <a:t>Annals of the rheumatic diseases</a:t>
            </a:r>
            <a:endParaRPr lang="de-AT" sz="1200" b="1" i="1" dirty="0"/>
          </a:p>
        </p:txBody>
      </p:sp>
    </p:spTree>
    <p:extLst>
      <p:ext uri="{BB962C8B-B14F-4D97-AF65-F5344CB8AC3E}">
        <p14:creationId xmlns:p14="http://schemas.microsoft.com/office/powerpoint/2010/main" val="412975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P spid="98" grpId="0"/>
      <p:bldP spid="99" grpId="0"/>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the eradication of a new coronavirus (COVID-19) using genetic recombination technology">
            <a:extLst>
              <a:ext uri="{FF2B5EF4-FFF2-40B4-BE49-F238E27FC236}">
                <a16:creationId xmlns:a16="http://schemas.microsoft.com/office/drawing/2014/main" id="{EA80A757-9D1E-4306-B264-D8563B8E080B}"/>
              </a:ext>
            </a:extLst>
          </p:cNvPr>
          <p:cNvPicPr>
            <a:picLocks noGrp="1" noChangeAspect="1"/>
          </p:cNvPicPr>
          <p:nvPr>
            <p:ph sz="half" idx="1"/>
          </p:nvPr>
        </p:nvPicPr>
        <p:blipFill>
          <a:blip r:embed="rId3"/>
          <a:srcRect l="32434" r="27816"/>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09914E2E-6F40-507C-E757-6394E4FAC4D5}"/>
              </a:ext>
            </a:extLst>
          </p:cNvPr>
          <p:cNvSpPr>
            <a:spLocks noGrp="1"/>
          </p:cNvSpPr>
          <p:nvPr>
            <p:ph type="title"/>
          </p:nvPr>
        </p:nvSpPr>
        <p:spPr>
          <a:xfrm>
            <a:off x="790878" y="-193079"/>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Project Title and Aim</a:t>
            </a:r>
          </a:p>
        </p:txBody>
      </p:sp>
      <p:sp>
        <p:nvSpPr>
          <p:cNvPr id="4" name="Content Placeholder 3">
            <a:extLst>
              <a:ext uri="{FF2B5EF4-FFF2-40B4-BE49-F238E27FC236}">
                <a16:creationId xmlns:a16="http://schemas.microsoft.com/office/drawing/2014/main" id="{AE18B724-2EB1-55EC-72BC-A35A8DF4DA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0878" y="1740150"/>
            <a:ext cx="6035040" cy="4096512"/>
          </a:xfrm>
        </p:spPr>
        <p:txBody>
          <a:bodyPr>
            <a:noAutofit/>
          </a:bodyPr>
          <a:lstStyle/>
          <a:p>
            <a:pPr marL="0" indent="0">
              <a:spcBef>
                <a:spcPts val="2500"/>
              </a:spcBef>
              <a:buNone/>
            </a:pPr>
            <a:r>
              <a:rPr lang="en-US" sz="2000" b="1" dirty="0"/>
              <a:t>Understanding Infectious Diseases</a:t>
            </a:r>
          </a:p>
          <a:p>
            <a:pPr marL="0" lvl="1" indent="0">
              <a:buNone/>
            </a:pPr>
            <a:r>
              <a:rPr lang="en-US" sz="2000" dirty="0"/>
              <a:t>This project aims to explore how infectious diseases contribute to the development of non-communicable diseases (NCDs).</a:t>
            </a:r>
          </a:p>
          <a:p>
            <a:pPr marL="0" indent="0">
              <a:spcBef>
                <a:spcPts val="2500"/>
              </a:spcBef>
              <a:buNone/>
            </a:pPr>
            <a:r>
              <a:rPr lang="en-US" sz="2000" b="1" dirty="0"/>
              <a:t>Environmental Factors</a:t>
            </a:r>
          </a:p>
          <a:p>
            <a:pPr marL="0" lvl="1" indent="0">
              <a:buNone/>
            </a:pPr>
            <a:r>
              <a:rPr lang="en-US" sz="2000" dirty="0"/>
              <a:t>Environmental factors play a crucial role in tipping the balance towards NCDs, influencing overall health outcomes.</a:t>
            </a:r>
          </a:p>
          <a:p>
            <a:pPr marL="0" indent="0">
              <a:spcBef>
                <a:spcPts val="2500"/>
              </a:spcBef>
              <a:buNone/>
            </a:pPr>
            <a:r>
              <a:rPr lang="en-US" sz="2000" b="1" dirty="0"/>
              <a:t>Genetic Contributions</a:t>
            </a:r>
          </a:p>
          <a:p>
            <a:pPr marL="0" lvl="1" indent="0">
              <a:buNone/>
            </a:pPr>
            <a:r>
              <a:rPr lang="en-US" sz="2000" dirty="0"/>
              <a:t>Genetic predispositions may also impact the likelihood of developing non-communicable diseases, making this an area of focus.</a:t>
            </a:r>
          </a:p>
        </p:txBody>
      </p:sp>
    </p:spTree>
    <p:extLst>
      <p:ext uri="{BB962C8B-B14F-4D97-AF65-F5344CB8AC3E}">
        <p14:creationId xmlns:p14="http://schemas.microsoft.com/office/powerpoint/2010/main" val="573494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lecular model of fullerene (c60)">
            <a:extLst>
              <a:ext uri="{FF2B5EF4-FFF2-40B4-BE49-F238E27FC236}">
                <a16:creationId xmlns:a16="http://schemas.microsoft.com/office/drawing/2014/main" id="{66BB287A-903B-4A71-9DCD-9CAFC7A23C4A}"/>
              </a:ext>
            </a:extLst>
          </p:cNvPr>
          <p:cNvPicPr>
            <a:picLocks noGrp="1" noChangeAspect="1"/>
          </p:cNvPicPr>
          <p:nvPr>
            <p:ph sz="half" idx="1"/>
          </p:nvPr>
        </p:nvPicPr>
        <p:blipFill>
          <a:blip r:embed="rId3"/>
          <a:srcRect l="16577" r="10941" b="2"/>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A953CFE9-F669-0EBB-942B-5F38FF4B48F2}"/>
              </a:ext>
            </a:extLst>
          </p:cNvPr>
          <p:cNvSpPr>
            <a:spLocks noGrp="1"/>
          </p:cNvSpPr>
          <p:nvPr>
            <p:ph type="title"/>
          </p:nvPr>
        </p:nvSpPr>
        <p:spPr>
          <a:xfrm>
            <a:off x="614678" y="548641"/>
            <a:ext cx="7816399" cy="1298448"/>
          </a:xfrm>
        </p:spPr>
        <p:txBody>
          <a:bodyPr vert="horz" lIns="91440" tIns="45720" rIns="91440" bIns="45720" rtlCol="0" anchor="t">
            <a:normAutofit/>
          </a:bodyPr>
          <a:lstStyle/>
          <a:p>
            <a:r>
              <a:rPr lang="en-US" b="1" kern="1200" dirty="0">
                <a:solidFill>
                  <a:schemeClr val="tx1"/>
                </a:solidFill>
                <a:latin typeface="+mj-lt"/>
                <a:ea typeface="+mj-ea"/>
                <a:cs typeface="+mj-cs"/>
              </a:rPr>
              <a:t>Introduction to IR-NCDs</a:t>
            </a:r>
          </a:p>
        </p:txBody>
      </p:sp>
      <p:sp>
        <p:nvSpPr>
          <p:cNvPr id="4" name="Content Placeholder 3">
            <a:extLst>
              <a:ext uri="{FF2B5EF4-FFF2-40B4-BE49-F238E27FC236}">
                <a16:creationId xmlns:a16="http://schemas.microsoft.com/office/drawing/2014/main" id="{47FADE00-95F1-9DE5-E27E-1BEDFE3491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56881" y="2011679"/>
            <a:ext cx="6400800" cy="4297680"/>
          </a:xfrm>
        </p:spPr>
        <p:txBody>
          <a:bodyPr>
            <a:noAutofit/>
          </a:bodyPr>
          <a:lstStyle/>
          <a:p>
            <a:pPr marL="0" indent="0">
              <a:spcBef>
                <a:spcPts val="2500"/>
              </a:spcBef>
              <a:buNone/>
            </a:pPr>
            <a:r>
              <a:rPr lang="en-US" sz="1800" b="1" dirty="0"/>
              <a:t>Overview of IR-NCDs</a:t>
            </a:r>
          </a:p>
          <a:p>
            <a:pPr marL="0" lvl="1" indent="0">
              <a:buNone/>
            </a:pPr>
            <a:r>
              <a:rPr lang="en-US" sz="1800" dirty="0"/>
              <a:t>IR-NCDs include diseases like multiple sclerosis, rheumatoid arthritis, and post-COVID-19 condition, affecting millions globally.</a:t>
            </a:r>
          </a:p>
          <a:p>
            <a:pPr marL="0" indent="0">
              <a:spcBef>
                <a:spcPts val="2500"/>
              </a:spcBef>
              <a:buNone/>
            </a:pPr>
            <a:r>
              <a:rPr lang="en-US" sz="1800" b="1" dirty="0"/>
              <a:t>Impact on Healthcare Systems</a:t>
            </a:r>
          </a:p>
          <a:p>
            <a:pPr marL="0" lvl="1" indent="0">
              <a:buNone/>
            </a:pPr>
            <a:r>
              <a:rPr lang="en-US" sz="1800" dirty="0"/>
              <a:t>The annual cost of IR-NCDs is approximately 2.4 trillion €, posing a significant burden on healthcare systems worldwide.</a:t>
            </a:r>
          </a:p>
          <a:p>
            <a:pPr marL="0" indent="0">
              <a:spcBef>
                <a:spcPts val="2500"/>
              </a:spcBef>
              <a:buNone/>
            </a:pPr>
            <a:r>
              <a:rPr lang="en-US" sz="1800" b="1" dirty="0"/>
              <a:t>Triggers and Associations</a:t>
            </a:r>
          </a:p>
          <a:p>
            <a:pPr marL="0" lvl="1" indent="0">
              <a:buNone/>
            </a:pPr>
            <a:r>
              <a:rPr lang="en-US" sz="1800" dirty="0"/>
              <a:t>Infectious diseases can trigger IR-NCDs, but the biological mechanisms and specific triggers remain largely unexplored.</a:t>
            </a:r>
          </a:p>
          <a:p>
            <a:pPr marL="0" indent="0">
              <a:spcBef>
                <a:spcPts val="2500"/>
              </a:spcBef>
              <a:buNone/>
            </a:pPr>
            <a:r>
              <a:rPr lang="en-US" sz="1800" b="1" dirty="0"/>
              <a:t>Genetic and Environmental Factors</a:t>
            </a:r>
          </a:p>
          <a:p>
            <a:pPr marL="0" lvl="1" indent="0">
              <a:buNone/>
            </a:pPr>
            <a:r>
              <a:rPr lang="en-US" sz="1800" dirty="0"/>
              <a:t>Genetic and environmental aspects influence the development of IR-NCDs, but exact factors are unknown for most conditions.</a:t>
            </a:r>
          </a:p>
        </p:txBody>
      </p:sp>
    </p:spTree>
    <p:extLst>
      <p:ext uri="{BB962C8B-B14F-4D97-AF65-F5344CB8AC3E}">
        <p14:creationId xmlns:p14="http://schemas.microsoft.com/office/powerpoint/2010/main" val="351544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bs technology COVID-19 research - 3d rendered image. Pandemic wave.&#10;Viral Infection concept. Delta, Omicron (B.1.1.529) variant. Sars-cov-2, 2019-nCoV, Coronavirus.&#10;Antibody, Antigen, stealth, Vaccine technology concept.">
            <a:extLst>
              <a:ext uri="{FF2B5EF4-FFF2-40B4-BE49-F238E27FC236}">
                <a16:creationId xmlns:a16="http://schemas.microsoft.com/office/drawing/2014/main" id="{F7FA81B7-D81A-40E6-915A-C2EEDDA4836E}"/>
              </a:ext>
            </a:extLst>
          </p:cNvPr>
          <p:cNvPicPr>
            <a:picLocks noGrp="1" noChangeAspect="1"/>
          </p:cNvPicPr>
          <p:nvPr>
            <p:ph sz="half" idx="1"/>
          </p:nvPr>
        </p:nvPicPr>
        <p:blipFill>
          <a:blip r:embed="rId3"/>
          <a:srcRect l="20909" r="17780"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05B1EEE9-C128-8168-D6D5-5B0807BC80E0}"/>
              </a:ext>
            </a:extLst>
          </p:cNvPr>
          <p:cNvSpPr>
            <a:spLocks noGrp="1"/>
          </p:cNvSpPr>
          <p:nvPr>
            <p:ph type="title"/>
          </p:nvPr>
        </p:nvSpPr>
        <p:spPr>
          <a:xfrm>
            <a:off x="614678" y="548641"/>
            <a:ext cx="8986521" cy="1298448"/>
          </a:xfrm>
        </p:spPr>
        <p:txBody>
          <a:bodyPr vert="horz" lIns="91440" tIns="45720" rIns="91440" bIns="45720" rtlCol="0" anchor="t">
            <a:normAutofit/>
          </a:bodyPr>
          <a:lstStyle/>
          <a:p>
            <a:r>
              <a:rPr lang="en-US" b="1" kern="1200" dirty="0">
                <a:solidFill>
                  <a:schemeClr val="tx1"/>
                </a:solidFill>
                <a:latin typeface="+mj-lt"/>
                <a:ea typeface="+mj-ea"/>
                <a:cs typeface="+mj-cs"/>
              </a:rPr>
              <a:t>Infectious Diseases and IR-NCDs</a:t>
            </a:r>
          </a:p>
        </p:txBody>
      </p:sp>
      <p:sp>
        <p:nvSpPr>
          <p:cNvPr id="4" name="Content Placeholder 3">
            <a:extLst>
              <a:ext uri="{FF2B5EF4-FFF2-40B4-BE49-F238E27FC236}">
                <a16:creationId xmlns:a16="http://schemas.microsoft.com/office/drawing/2014/main" id="{DB3EDE5D-A8DC-EAF4-3F36-C7FD75A13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10386" y="2011679"/>
            <a:ext cx="6284563" cy="4297680"/>
          </a:xfrm>
        </p:spPr>
        <p:txBody>
          <a:bodyPr>
            <a:normAutofit/>
          </a:bodyPr>
          <a:lstStyle/>
          <a:p>
            <a:pPr marL="0" indent="0">
              <a:spcBef>
                <a:spcPts val="2500"/>
              </a:spcBef>
              <a:buNone/>
            </a:pPr>
            <a:r>
              <a:rPr lang="en-US" sz="1800" b="1" dirty="0"/>
              <a:t>Link Between IDs and IR-NCDs</a:t>
            </a:r>
          </a:p>
          <a:p>
            <a:pPr marL="0" lvl="1" indent="0">
              <a:buNone/>
            </a:pPr>
            <a:r>
              <a:rPr lang="en-US" sz="1800" dirty="0"/>
              <a:t>Infectious diseases can trigger immune-related non-communicable diseases, but the mechanisms are not fully understood.</a:t>
            </a:r>
          </a:p>
          <a:p>
            <a:pPr marL="0" indent="0">
              <a:spcBef>
                <a:spcPts val="2500"/>
              </a:spcBef>
              <a:buNone/>
            </a:pPr>
            <a:r>
              <a:rPr lang="en-US" sz="1800" b="1" dirty="0"/>
              <a:t>Dark Matter of ID Interactions</a:t>
            </a:r>
          </a:p>
          <a:p>
            <a:pPr marL="0" lvl="1" indent="0">
              <a:buNone/>
            </a:pPr>
            <a:r>
              <a:rPr lang="en-US" sz="1800" dirty="0"/>
              <a:t>The vast array of antigenic structures in microbes complicates understanding how IDs lead to IR-NCDs.</a:t>
            </a:r>
          </a:p>
          <a:p>
            <a:pPr marL="0" indent="0">
              <a:spcBef>
                <a:spcPts val="2500"/>
              </a:spcBef>
              <a:buNone/>
            </a:pPr>
            <a:r>
              <a:rPr lang="en-US" sz="1800" b="1" dirty="0"/>
              <a:t>Environmental and Genetic Factors</a:t>
            </a:r>
          </a:p>
          <a:p>
            <a:pPr marL="0" lvl="1" indent="0">
              <a:buNone/>
            </a:pPr>
            <a:r>
              <a:rPr lang="en-US" sz="1800" dirty="0"/>
              <a:t>Genetic and environmental factors influence the likelihood of developing IR-NCDs after ID exposure.</a:t>
            </a:r>
          </a:p>
          <a:p>
            <a:pPr marL="0" indent="0">
              <a:spcBef>
                <a:spcPts val="2500"/>
              </a:spcBef>
              <a:buNone/>
            </a:pPr>
            <a:r>
              <a:rPr lang="en-US" sz="1800" b="1" dirty="0"/>
              <a:t>Clinical Cohorts for Research</a:t>
            </a:r>
          </a:p>
          <a:p>
            <a:pPr marL="0" lvl="1" indent="0">
              <a:buNone/>
            </a:pPr>
            <a:r>
              <a:rPr lang="en-US" sz="1800" dirty="0"/>
              <a:t>Using longitudinal data from large cohorts to study pre-diagnostic markers of disease onset is crucial.</a:t>
            </a:r>
          </a:p>
        </p:txBody>
      </p:sp>
    </p:spTree>
    <p:extLst>
      <p:ext uri="{BB962C8B-B14F-4D97-AF65-F5344CB8AC3E}">
        <p14:creationId xmlns:p14="http://schemas.microsoft.com/office/powerpoint/2010/main" val="3110311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the eradication of a new coronavirus (COVID-19) using genetic recombination technology">
            <a:extLst>
              <a:ext uri="{FF2B5EF4-FFF2-40B4-BE49-F238E27FC236}">
                <a16:creationId xmlns:a16="http://schemas.microsoft.com/office/drawing/2014/main" id="{0D889B09-138C-4B0D-A7A8-3D6184FE8C28}"/>
              </a:ext>
            </a:extLst>
          </p:cNvPr>
          <p:cNvPicPr>
            <a:picLocks noGrp="1" noChangeAspect="1"/>
          </p:cNvPicPr>
          <p:nvPr>
            <p:ph sz="half" idx="1"/>
          </p:nvPr>
        </p:nvPicPr>
        <p:blipFill>
          <a:blip r:embed="rId3"/>
          <a:srcRect l="18417" r="20273"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4EF3A8CC-A026-84AA-8D63-ED786291C986}"/>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Main Objectives</a:t>
            </a:r>
          </a:p>
        </p:txBody>
      </p:sp>
      <p:sp>
        <p:nvSpPr>
          <p:cNvPr id="4" name="Content Placeholder 3">
            <a:extLst>
              <a:ext uri="{FF2B5EF4-FFF2-40B4-BE49-F238E27FC236}">
                <a16:creationId xmlns:a16="http://schemas.microsoft.com/office/drawing/2014/main" id="{54038FB6-15A4-D0BD-41AD-36679341AF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2380" y="2011679"/>
            <a:ext cx="6238067" cy="4297680"/>
          </a:xfrm>
        </p:spPr>
        <p:txBody>
          <a:bodyPr>
            <a:noAutofit/>
          </a:bodyPr>
          <a:lstStyle/>
          <a:p>
            <a:pPr marL="0" indent="0">
              <a:spcBef>
                <a:spcPts val="2500"/>
              </a:spcBef>
              <a:buNone/>
            </a:pPr>
            <a:r>
              <a:rPr lang="en-US" sz="1700" b="1" dirty="0"/>
              <a:t>Identifying ID Triggers</a:t>
            </a:r>
          </a:p>
          <a:p>
            <a:pPr marL="0" lvl="1" indent="0">
              <a:buNone/>
            </a:pPr>
            <a:r>
              <a:rPr lang="en-US" sz="1700" dirty="0"/>
              <a:t>We aim to identify infectious diseases (IDs) that trigger immune-related non-communicable diseases (IR-NCDs) through innovative research methods.</a:t>
            </a:r>
          </a:p>
          <a:p>
            <a:pPr marL="0" indent="0">
              <a:spcBef>
                <a:spcPts val="2500"/>
              </a:spcBef>
              <a:buNone/>
            </a:pPr>
            <a:r>
              <a:rPr lang="en-US" sz="1700" b="1" dirty="0"/>
              <a:t>Environmental and Genetic Factors</a:t>
            </a:r>
          </a:p>
          <a:p>
            <a:pPr marL="0" lvl="1" indent="0">
              <a:buNone/>
            </a:pPr>
            <a:r>
              <a:rPr lang="en-US" sz="1700" dirty="0"/>
              <a:t>The study will disentangle environmental and genetic factors affecting the transition from IDs to IR-NCDs using multi-omics approaches.</a:t>
            </a:r>
          </a:p>
          <a:p>
            <a:pPr marL="0" indent="0">
              <a:spcBef>
                <a:spcPts val="2500"/>
              </a:spcBef>
              <a:buNone/>
            </a:pPr>
            <a:r>
              <a:rPr lang="en-US" sz="1700" b="1" dirty="0"/>
              <a:t>Longitudinal Patient Profiling</a:t>
            </a:r>
          </a:p>
          <a:p>
            <a:pPr marL="0" lvl="1" indent="0">
              <a:buNone/>
            </a:pPr>
            <a:r>
              <a:rPr lang="en-US" sz="1700" dirty="0"/>
              <a:t>We will profile over 6,000 patients longitudinally to identify biomarkers and disease mechanisms of various IR-NCDs.</a:t>
            </a:r>
          </a:p>
          <a:p>
            <a:pPr marL="0" indent="0">
              <a:spcBef>
                <a:spcPts val="2500"/>
              </a:spcBef>
              <a:buNone/>
            </a:pPr>
            <a:r>
              <a:rPr lang="en-US" sz="1700" b="1" dirty="0"/>
              <a:t>Innovative Research Technologies</a:t>
            </a:r>
          </a:p>
          <a:p>
            <a:pPr marL="0" lvl="1" indent="0">
              <a:buNone/>
            </a:pPr>
            <a:r>
              <a:rPr lang="en-US" sz="1700" dirty="0"/>
              <a:t>Utilizing state-of-the-art technologies such as </a:t>
            </a:r>
            <a:r>
              <a:rPr lang="en-US" sz="1700" dirty="0" err="1"/>
              <a:t>PhIP</a:t>
            </a:r>
            <a:r>
              <a:rPr lang="en-US" sz="1700" dirty="0"/>
              <a:t>-Seq to characterize immune responses and study previous environmental exposures.</a:t>
            </a:r>
          </a:p>
        </p:txBody>
      </p:sp>
    </p:spTree>
    <p:extLst>
      <p:ext uri="{BB962C8B-B14F-4D97-AF65-F5344CB8AC3E}">
        <p14:creationId xmlns:p14="http://schemas.microsoft.com/office/powerpoint/2010/main" val="229173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volution of nanotechnology and self-proliferation of therapeutic agents">
            <a:extLst>
              <a:ext uri="{FF2B5EF4-FFF2-40B4-BE49-F238E27FC236}">
                <a16:creationId xmlns:a16="http://schemas.microsoft.com/office/drawing/2014/main" id="{E86F8387-77BE-40D1-8C2D-41904BECA189}"/>
              </a:ext>
            </a:extLst>
          </p:cNvPr>
          <p:cNvPicPr>
            <a:picLocks noGrp="1" noChangeAspect="1"/>
          </p:cNvPicPr>
          <p:nvPr>
            <p:ph sz="half" idx="1"/>
          </p:nvPr>
        </p:nvPicPr>
        <p:blipFill>
          <a:blip r:embed="rId3"/>
          <a:srcRect l="36685" r="23040"/>
          <a:stretch/>
        </p:blipFill>
        <p:spPr>
          <a:xfrm>
            <a:off x="20" y="10"/>
            <a:ext cx="4910308" cy="6857990"/>
          </a:xfrm>
          <a:prstGeom prst="rect">
            <a:avLst/>
          </a:prstGeom>
        </p:spPr>
      </p:pic>
      <p:sp>
        <p:nvSpPr>
          <p:cNvPr id="2" name="Title 1">
            <a:extLst>
              <a:ext uri="{FF2B5EF4-FFF2-40B4-BE49-F238E27FC236}">
                <a16:creationId xmlns:a16="http://schemas.microsoft.com/office/drawing/2014/main" id="{9C86B4F2-5199-D625-483F-B9164079267D}"/>
              </a:ext>
            </a:extLst>
          </p:cNvPr>
          <p:cNvSpPr>
            <a:spLocks noGrp="1"/>
          </p:cNvSpPr>
          <p:nvPr>
            <p:ph type="title"/>
          </p:nvPr>
        </p:nvSpPr>
        <p:spPr>
          <a:xfrm>
            <a:off x="5568537" y="-214884"/>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Specific</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Objectives</a:t>
            </a:r>
          </a:p>
        </p:txBody>
      </p:sp>
      <p:sp>
        <p:nvSpPr>
          <p:cNvPr id="4" name="Content Placeholder 3">
            <a:extLst>
              <a:ext uri="{FF2B5EF4-FFF2-40B4-BE49-F238E27FC236}">
                <a16:creationId xmlns:a16="http://schemas.microsoft.com/office/drawing/2014/main" id="{D97E257F-84E0-77D8-6633-176BDA6991B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800" b="1" dirty="0"/>
              <a:t>Identification of IDs</a:t>
            </a:r>
          </a:p>
          <a:p>
            <a:pPr marL="0" lvl="1" indent="0">
              <a:buNone/>
            </a:pPr>
            <a:r>
              <a:rPr lang="en-US" sz="1800" dirty="0"/>
              <a:t>Determine which infectious agents are associated with the onset of various immune-related non-communicable diseases (IR-NCDs).</a:t>
            </a:r>
          </a:p>
          <a:p>
            <a:pPr marL="0" indent="0">
              <a:spcBef>
                <a:spcPts val="2500"/>
              </a:spcBef>
              <a:buNone/>
            </a:pPr>
            <a:r>
              <a:rPr lang="en-US" sz="1800" b="1" dirty="0"/>
              <a:t>Role of Pathobionts</a:t>
            </a:r>
          </a:p>
          <a:p>
            <a:pPr marL="0" lvl="1" indent="0">
              <a:buNone/>
            </a:pPr>
            <a:r>
              <a:rPr lang="en-US" sz="1800" dirty="0"/>
              <a:t>Investigate how certain pathobionts can trigger IR-NCDs, similar to infectious diseases.</a:t>
            </a:r>
          </a:p>
          <a:p>
            <a:pPr marL="0" indent="0">
              <a:spcBef>
                <a:spcPts val="2500"/>
              </a:spcBef>
              <a:buNone/>
            </a:pPr>
            <a:r>
              <a:rPr lang="en-US" sz="1800" b="1" dirty="0"/>
              <a:t>Impact on Treatment</a:t>
            </a:r>
          </a:p>
          <a:p>
            <a:pPr marL="0" lvl="1" indent="0">
              <a:buNone/>
            </a:pPr>
            <a:r>
              <a:rPr lang="en-US" sz="1800" dirty="0"/>
              <a:t>Explore how specific IDs or pathobionts can exacerbate existing IR-NCDs and influence treatment efficacy.</a:t>
            </a:r>
          </a:p>
        </p:txBody>
      </p:sp>
    </p:spTree>
    <p:extLst>
      <p:ext uri="{BB962C8B-B14F-4D97-AF65-F5344CB8AC3E}">
        <p14:creationId xmlns:p14="http://schemas.microsoft.com/office/powerpoint/2010/main" val="5610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del of DNA double helix">
            <a:extLst>
              <a:ext uri="{FF2B5EF4-FFF2-40B4-BE49-F238E27FC236}">
                <a16:creationId xmlns:a16="http://schemas.microsoft.com/office/drawing/2014/main" id="{7FD746D8-DA29-4E49-B197-94EAAD4853CB}"/>
              </a:ext>
            </a:extLst>
          </p:cNvPr>
          <p:cNvPicPr>
            <a:picLocks noGrp="1" noChangeAspect="1"/>
          </p:cNvPicPr>
          <p:nvPr>
            <p:ph sz="half" idx="1"/>
          </p:nvPr>
        </p:nvPicPr>
        <p:blipFill>
          <a:blip r:embed="rId3"/>
          <a:srcRect l="18988" r="8530" b="2"/>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CF431A2B-C7DC-A568-360E-1EADE65C0A75}"/>
              </a:ext>
            </a:extLst>
          </p:cNvPr>
          <p:cNvSpPr>
            <a:spLocks noGrp="1"/>
          </p:cNvSpPr>
          <p:nvPr>
            <p:ph type="title"/>
          </p:nvPr>
        </p:nvSpPr>
        <p:spPr>
          <a:xfrm>
            <a:off x="614678" y="548641"/>
            <a:ext cx="8219355" cy="1298448"/>
          </a:xfrm>
        </p:spPr>
        <p:txBody>
          <a:bodyPr vert="horz" lIns="91440" tIns="45720" rIns="91440" bIns="45720" rtlCol="0" anchor="t">
            <a:normAutofit/>
          </a:bodyPr>
          <a:lstStyle/>
          <a:p>
            <a:r>
              <a:rPr lang="en-US" b="1" kern="1200" dirty="0">
                <a:solidFill>
                  <a:schemeClr val="tx1"/>
                </a:solidFill>
                <a:latin typeface="+mj-lt"/>
                <a:ea typeface="+mj-ea"/>
                <a:cs typeface="+mj-cs"/>
              </a:rPr>
              <a:t>Multi-Omics Approach</a:t>
            </a:r>
          </a:p>
        </p:txBody>
      </p:sp>
      <p:sp>
        <p:nvSpPr>
          <p:cNvPr id="4" name="Content Placeholder 3">
            <a:extLst>
              <a:ext uri="{FF2B5EF4-FFF2-40B4-BE49-F238E27FC236}">
                <a16:creationId xmlns:a16="http://schemas.microsoft.com/office/drawing/2014/main" id="{93664DA2-42F2-8615-16BD-4456853F220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4631" y="2011679"/>
            <a:ext cx="5912690" cy="4297680"/>
          </a:xfrm>
        </p:spPr>
        <p:txBody>
          <a:bodyPr>
            <a:normAutofit/>
          </a:bodyPr>
          <a:lstStyle/>
          <a:p>
            <a:pPr marL="0" indent="0">
              <a:spcBef>
                <a:spcPts val="2500"/>
              </a:spcBef>
              <a:buNone/>
            </a:pPr>
            <a:r>
              <a:rPr lang="en-US" sz="1800" b="1" dirty="0"/>
              <a:t>Multi-Disease Analysis</a:t>
            </a:r>
          </a:p>
          <a:p>
            <a:pPr marL="0" lvl="1" indent="0">
              <a:buNone/>
            </a:pPr>
            <a:r>
              <a:rPr lang="en-US" sz="1800" dirty="0"/>
              <a:t>We will investigate six IR-NCDs to understand their interconnections and common triggers for diseases.</a:t>
            </a:r>
          </a:p>
          <a:p>
            <a:pPr marL="0" indent="0">
              <a:spcBef>
                <a:spcPts val="2500"/>
              </a:spcBef>
              <a:buNone/>
            </a:pPr>
            <a:r>
              <a:rPr lang="en-US" sz="1800" b="1" dirty="0"/>
              <a:t>Multi-Cohort Study</a:t>
            </a:r>
          </a:p>
          <a:p>
            <a:pPr marL="0" lvl="1" indent="0">
              <a:buNone/>
            </a:pPr>
            <a:r>
              <a:rPr lang="en-US" sz="1800" dirty="0"/>
              <a:t>Enrolling patients from various studies and countries to gather a diverse data set for analysis.</a:t>
            </a:r>
          </a:p>
          <a:p>
            <a:pPr marL="0" indent="0">
              <a:spcBef>
                <a:spcPts val="2500"/>
              </a:spcBef>
              <a:buNone/>
            </a:pPr>
            <a:r>
              <a:rPr lang="en-US" sz="1800" b="1" dirty="0"/>
              <a:t>Advanced Technologies</a:t>
            </a:r>
          </a:p>
          <a:p>
            <a:pPr marL="0" lvl="1" indent="0">
              <a:buNone/>
            </a:pPr>
            <a:r>
              <a:rPr lang="en-US" sz="1800" dirty="0"/>
              <a:t>Utilizing novel technologies and extensive libraries of antigens for studying infectious disease exposure links to IR-NCDs.</a:t>
            </a:r>
          </a:p>
          <a:p>
            <a:pPr marL="0" indent="0">
              <a:spcBef>
                <a:spcPts val="2500"/>
              </a:spcBef>
              <a:buNone/>
            </a:pPr>
            <a:r>
              <a:rPr lang="en-US" sz="1800" b="1" dirty="0"/>
              <a:t>Comprehensive Profiling</a:t>
            </a:r>
          </a:p>
          <a:p>
            <a:pPr marL="0" lvl="1" indent="0">
              <a:buNone/>
            </a:pPr>
            <a:r>
              <a:rPr lang="en-US" sz="1800" dirty="0"/>
              <a:t>Deep profiling of over 6,000 patients to discover novel biomarkers and disease mechanisms for IR-NCDs.</a:t>
            </a:r>
          </a:p>
        </p:txBody>
      </p:sp>
    </p:spTree>
    <p:extLst>
      <p:ext uri="{BB962C8B-B14F-4D97-AF65-F5344CB8AC3E}">
        <p14:creationId xmlns:p14="http://schemas.microsoft.com/office/powerpoint/2010/main" val="3450451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4923</Words>
  <Application>Microsoft Office PowerPoint</Application>
  <PresentationFormat>Widescreen</PresentationFormat>
  <Paragraphs>171</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Gill Sans MT</vt:lpstr>
      <vt:lpstr>Office</vt:lpstr>
      <vt:lpstr>ID-DarkMatter-NCD</vt:lpstr>
      <vt:lpstr>PowerPoint Presentation</vt:lpstr>
      <vt:lpstr>PowerPoint Presentation</vt:lpstr>
      <vt:lpstr>Project Title and Aim</vt:lpstr>
      <vt:lpstr>Introduction to IR-NCDs</vt:lpstr>
      <vt:lpstr>Infectious Diseases and IR-NCDs</vt:lpstr>
      <vt:lpstr>Main Objectives</vt:lpstr>
      <vt:lpstr>Specific Objectives</vt:lpstr>
      <vt:lpstr>Multi-Omics Approach</vt:lpstr>
      <vt:lpstr>Genetic Analysis</vt:lpstr>
      <vt:lpstr>Expected Outcomes</vt:lpstr>
      <vt:lpstr>Scientific Outcomes</vt:lpstr>
      <vt:lpstr>Economic and Technological Outcomes</vt:lpstr>
      <vt:lpstr>Impact</vt:lpstr>
      <vt:lpstr>Impact on Healthcare</vt:lpstr>
      <vt:lpstr>Long-Term Impacts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Alberto Fresolone</dc:creator>
  <cp:lastModifiedBy>Alberto Fresolone</cp:lastModifiedBy>
  <cp:revision>4</cp:revision>
  <dcterms:created xsi:type="dcterms:W3CDTF">2023-12-13T10:22:52Z</dcterms:created>
  <dcterms:modified xsi:type="dcterms:W3CDTF">2025-03-05T12:55:08Z</dcterms:modified>
</cp:coreProperties>
</file>